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Proxima Nov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20.jpg"/><Relationship Id="rId9" Type="http://schemas.openxmlformats.org/officeDocument/2006/relationships/image" Target="../media/image23.png"/><Relationship Id="rId5" Type="http://schemas.openxmlformats.org/officeDocument/2006/relationships/image" Target="../media/image21.jp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jpg"/><Relationship Id="rId4" Type="http://schemas.openxmlformats.org/officeDocument/2006/relationships/image" Target="../media/image26.png"/><Relationship Id="rId5"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jpg"/><Relationship Id="rId4" Type="http://schemas.openxmlformats.org/officeDocument/2006/relationships/image" Target="../media/image3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jpg"/><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jp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9.png"/><Relationship Id="rId4" Type="http://schemas.openxmlformats.org/officeDocument/2006/relationships/image" Target="../media/image36.jpg"/><Relationship Id="rId10" Type="http://schemas.openxmlformats.org/officeDocument/2006/relationships/image" Target="../media/image00.png"/><Relationship Id="rId9" Type="http://schemas.openxmlformats.org/officeDocument/2006/relationships/image" Target="../media/image02.png"/><Relationship Id="rId5" Type="http://schemas.openxmlformats.org/officeDocument/2006/relationships/image" Target="../media/image37.jpg"/><Relationship Id="rId6" Type="http://schemas.openxmlformats.org/officeDocument/2006/relationships/image" Target="../media/image03.jpg"/><Relationship Id="rId7" Type="http://schemas.openxmlformats.org/officeDocument/2006/relationships/image" Target="../media/image01.jpg"/><Relationship Id="rId8"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5.jpg"/><Relationship Id="rId4" Type="http://schemas.openxmlformats.org/officeDocument/2006/relationships/image" Target="../media/image04.jpg"/><Relationship Id="rId5" Type="http://schemas.openxmlformats.org/officeDocument/2006/relationships/image" Target="../media/image0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10.jpg"/><Relationship Id="rId6" Type="http://schemas.openxmlformats.org/officeDocument/2006/relationships/image" Target="../media/image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8.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510450" y="1257300"/>
            <a:ext cx="8123100" cy="1588500"/>
          </a:xfrm>
          <a:prstGeom prst="rect">
            <a:avLst/>
          </a:prstGeom>
        </p:spPr>
        <p:txBody>
          <a:bodyPr anchorCtr="0" anchor="b" bIns="91425" lIns="91425" rIns="91425" tIns="91425">
            <a:noAutofit/>
          </a:bodyPr>
          <a:lstStyle/>
          <a:p>
            <a:pPr lvl="0">
              <a:spcBef>
                <a:spcPts val="0"/>
              </a:spcBef>
              <a:buNone/>
            </a:pPr>
            <a:r>
              <a:rPr lang="en"/>
              <a:t>Walldo Project #4</a:t>
            </a:r>
          </a:p>
        </p:txBody>
      </p:sp>
      <p:sp>
        <p:nvSpPr>
          <p:cNvPr id="60" name="Shape 60"/>
          <p:cNvSpPr txBox="1"/>
          <p:nvPr>
            <p:ph idx="1" type="subTitle"/>
          </p:nvPr>
        </p:nvSpPr>
        <p:spPr>
          <a:xfrm>
            <a:off x="510450" y="3182312"/>
            <a:ext cx="8123100" cy="630000"/>
          </a:xfrm>
          <a:prstGeom prst="rect">
            <a:avLst/>
          </a:prstGeom>
        </p:spPr>
        <p:txBody>
          <a:bodyPr anchorCtr="0" anchor="t" bIns="91425" lIns="91425" rIns="91425" tIns="91425">
            <a:noAutofit/>
          </a:bodyPr>
          <a:lstStyle/>
          <a:p>
            <a:pPr lvl="0">
              <a:spcBef>
                <a:spcPts val="0"/>
              </a:spcBef>
              <a:buNone/>
            </a:pPr>
            <a:r>
              <a:rPr lang="en"/>
              <a:t>Technical Presentation</a:t>
            </a:r>
          </a:p>
        </p:txBody>
      </p:sp>
      <p:sp>
        <p:nvSpPr>
          <p:cNvPr id="61" name="Shape 61"/>
          <p:cNvSpPr txBox="1"/>
          <p:nvPr/>
        </p:nvSpPr>
        <p:spPr>
          <a:xfrm>
            <a:off x="6020850" y="3277375"/>
            <a:ext cx="2612700" cy="1469700"/>
          </a:xfrm>
          <a:prstGeom prst="rect">
            <a:avLst/>
          </a:prstGeom>
          <a:noFill/>
          <a:ln>
            <a:noFill/>
          </a:ln>
        </p:spPr>
        <p:txBody>
          <a:bodyPr anchorCtr="0" anchor="t" bIns="91425" lIns="91425" rIns="91425" tIns="91425">
            <a:noAutofit/>
          </a:bodyPr>
          <a:lstStyle/>
          <a:p>
            <a:pPr lvl="0" algn="r">
              <a:spcBef>
                <a:spcPts val="0"/>
              </a:spcBef>
              <a:buNone/>
            </a:pPr>
            <a:r>
              <a:rPr lang="en" sz="2400">
                <a:solidFill>
                  <a:schemeClr val="lt1"/>
                </a:solidFill>
                <a:latin typeface="Proxima Nova"/>
                <a:ea typeface="Proxima Nova"/>
                <a:cs typeface="Proxima Nova"/>
                <a:sym typeface="Proxima Nova"/>
              </a:rPr>
              <a:t>Brice Petty</a:t>
            </a:r>
          </a:p>
          <a:p>
            <a:pPr lvl="0" algn="r">
              <a:spcBef>
                <a:spcPts val="0"/>
              </a:spcBef>
              <a:buNone/>
            </a:pPr>
            <a:r>
              <a:rPr lang="en" sz="2400">
                <a:solidFill>
                  <a:schemeClr val="lt1"/>
                </a:solidFill>
                <a:latin typeface="Proxima Nova"/>
                <a:ea typeface="Proxima Nova"/>
                <a:cs typeface="Proxima Nova"/>
                <a:sym typeface="Proxima Nova"/>
              </a:rPr>
              <a:t>Johnny Elderton</a:t>
            </a:r>
          </a:p>
          <a:p>
            <a:pPr lvl="0" algn="r">
              <a:spcBef>
                <a:spcPts val="0"/>
              </a:spcBef>
              <a:buNone/>
            </a:pPr>
            <a:r>
              <a:rPr lang="en" sz="2400">
                <a:solidFill>
                  <a:schemeClr val="lt1"/>
                </a:solidFill>
                <a:latin typeface="Proxima Nova"/>
                <a:ea typeface="Proxima Nova"/>
                <a:cs typeface="Proxima Nova"/>
                <a:sym typeface="Proxima Nova"/>
              </a:rPr>
              <a:t>Evan Downard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NMEA Sentences </a:t>
            </a:r>
          </a:p>
        </p:txBody>
      </p:sp>
      <p:sp>
        <p:nvSpPr>
          <p:cNvPr id="139" name="Shape 139"/>
          <p:cNvSpPr txBox="1"/>
          <p:nvPr>
            <p:ph idx="1" type="body"/>
          </p:nvPr>
        </p:nvSpPr>
        <p:spPr>
          <a:xfrm>
            <a:off x="311700" y="1152475"/>
            <a:ext cx="5228100" cy="34164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pPr>
            <a:r>
              <a:rPr lang="en"/>
              <a:t>They’re nearly unreadable. Parse them</a:t>
            </a:r>
          </a:p>
          <a:p>
            <a:pPr indent="-228600" lvl="0" marL="457200" marR="0" rtl="0" algn="l">
              <a:lnSpc>
                <a:spcPct val="115000"/>
              </a:lnSpc>
              <a:spcBef>
                <a:spcPts val="0"/>
              </a:spcBef>
              <a:spcAft>
                <a:spcPts val="1600"/>
              </a:spcAft>
            </a:pPr>
            <a:r>
              <a:rPr lang="en"/>
              <a:t>Errors occur. Tolerate them </a:t>
            </a:r>
          </a:p>
          <a:p>
            <a:pPr lvl="0" marR="0" rtl="0" algn="l">
              <a:lnSpc>
                <a:spcPct val="115000"/>
              </a:lnSpc>
              <a:spcBef>
                <a:spcPts val="0"/>
              </a:spcBef>
              <a:spcAft>
                <a:spcPts val="1600"/>
              </a:spcAft>
              <a:buNone/>
            </a:pPr>
            <a:r>
              <a:rPr lang="en"/>
              <a:t>Don’t reinvent the wheel. Use libraries which suit your project. </a:t>
            </a:r>
            <a:r>
              <a:rPr b="1" i="1" lang="en"/>
              <a:t>Adafruit_GPS.h</a:t>
            </a:r>
            <a:r>
              <a:rPr lang="en"/>
              <a:t> is 10/10</a:t>
            </a:r>
          </a:p>
          <a:p>
            <a:pPr indent="457200" lvl="0" marR="0" rtl="0" algn="l">
              <a:lnSpc>
                <a:spcPct val="115000"/>
              </a:lnSpc>
              <a:spcBef>
                <a:spcPts val="0"/>
              </a:spcBef>
              <a:spcAft>
                <a:spcPts val="1600"/>
              </a:spcAft>
              <a:buNone/>
            </a:pPr>
            <a:r>
              <a:rPr lang="en"/>
              <a:t>GPS.</a:t>
            </a:r>
            <a:r>
              <a:rPr lang="en">
                <a:solidFill>
                  <a:srgbClr val="FF9900"/>
                </a:solidFill>
              </a:rPr>
              <a:t>parse</a:t>
            </a:r>
            <a:r>
              <a:rPr lang="en"/>
              <a:t>(GPS.lastNMEA())</a:t>
            </a:r>
          </a:p>
        </p:txBody>
      </p:sp>
      <p:pic>
        <p:nvPicPr>
          <p:cNvPr descr="NMEA.PNG" id="140" name="Shape 140"/>
          <p:cNvPicPr preferRelativeResize="0"/>
          <p:nvPr/>
        </p:nvPicPr>
        <p:blipFill>
          <a:blip r:embed="rId3">
            <a:alphaModFix/>
          </a:blip>
          <a:stretch>
            <a:fillRect/>
          </a:stretch>
        </p:blipFill>
        <p:spPr>
          <a:xfrm>
            <a:off x="5667625" y="300550"/>
            <a:ext cx="3164676" cy="4542400"/>
          </a:xfrm>
          <a:prstGeom prst="rect">
            <a:avLst/>
          </a:prstGeom>
          <a:noFill/>
          <a:ln>
            <a:noFill/>
          </a:ln>
        </p:spPr>
      </p:pic>
      <p:pic>
        <p:nvPicPr>
          <p:cNvPr descr="NMEA2.PNG" id="141" name="Shape 141"/>
          <p:cNvPicPr preferRelativeResize="0"/>
          <p:nvPr/>
        </p:nvPicPr>
        <p:blipFill>
          <a:blip r:embed="rId4">
            <a:alphaModFix/>
          </a:blip>
          <a:stretch>
            <a:fillRect/>
          </a:stretch>
        </p:blipFill>
        <p:spPr>
          <a:xfrm>
            <a:off x="577123" y="3350049"/>
            <a:ext cx="4697276" cy="1550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GPS Measurements</a:t>
            </a:r>
          </a:p>
        </p:txBody>
      </p:sp>
      <p:sp>
        <p:nvSpPr>
          <p:cNvPr id="147" name="Shape 147"/>
          <p:cNvSpPr txBox="1"/>
          <p:nvPr>
            <p:ph idx="1" type="body"/>
          </p:nvPr>
        </p:nvSpPr>
        <p:spPr>
          <a:xfrm>
            <a:off x="311700" y="1152475"/>
            <a:ext cx="4380900" cy="3416400"/>
          </a:xfrm>
          <a:prstGeom prst="rect">
            <a:avLst/>
          </a:prstGeom>
        </p:spPr>
        <p:txBody>
          <a:bodyPr anchorCtr="0" anchor="t" bIns="91425" lIns="91425" rIns="91425" tIns="91425">
            <a:noAutofit/>
          </a:bodyPr>
          <a:lstStyle/>
          <a:p>
            <a:pPr lvl="0" rtl="0">
              <a:spcBef>
                <a:spcPts val="0"/>
              </a:spcBef>
              <a:buNone/>
            </a:pPr>
            <a:r>
              <a:rPr lang="en"/>
              <a:t>With </a:t>
            </a:r>
            <a:r>
              <a:rPr b="1" i="1" lang="en"/>
              <a:t>Adafruit_GPS.h</a:t>
            </a:r>
            <a:r>
              <a:rPr lang="en"/>
              <a:t> included:</a:t>
            </a:r>
          </a:p>
          <a:p>
            <a:pPr indent="-317500" lvl="0" marL="457200" rtl="0">
              <a:spcBef>
                <a:spcPts val="0"/>
              </a:spcBef>
              <a:buSzPct val="100000"/>
            </a:pPr>
            <a:r>
              <a:rPr lang="en" sz="1400"/>
              <a:t>GPS.latitudeDegrees</a:t>
            </a:r>
          </a:p>
          <a:p>
            <a:pPr indent="-317500" lvl="0" marL="457200" rtl="0">
              <a:spcBef>
                <a:spcPts val="0"/>
              </a:spcBef>
              <a:buSzPct val="100000"/>
            </a:pPr>
            <a:r>
              <a:rPr lang="en" sz="1400"/>
              <a:t>GPS.longitudeDegrees</a:t>
            </a:r>
          </a:p>
          <a:p>
            <a:pPr indent="-317500" lvl="0" marL="457200" rtl="0">
              <a:spcBef>
                <a:spcPts val="0"/>
              </a:spcBef>
              <a:buSzPct val="100000"/>
            </a:pPr>
            <a:r>
              <a:rPr lang="en" sz="1400"/>
              <a:t>GPS.speed (knots)</a:t>
            </a:r>
          </a:p>
          <a:p>
            <a:pPr indent="-317500" lvl="0" marL="457200" rtl="0">
              <a:spcBef>
                <a:spcPts val="0"/>
              </a:spcBef>
              <a:buSzPct val="100000"/>
            </a:pPr>
            <a:r>
              <a:rPr lang="en" sz="1400"/>
              <a:t>GPS.altitude (meters)</a:t>
            </a:r>
          </a:p>
          <a:p>
            <a:pPr indent="-317500" lvl="0" marL="457200" rtl="0">
              <a:spcBef>
                <a:spcPts val="0"/>
              </a:spcBef>
              <a:buSzPct val="100000"/>
            </a:pPr>
            <a:r>
              <a:rPr lang="en" sz="1400"/>
              <a:t>GPS.satellites</a:t>
            </a:r>
          </a:p>
          <a:p>
            <a:pPr indent="-317500" lvl="0" marL="457200" rtl="0">
              <a:spcBef>
                <a:spcPts val="0"/>
              </a:spcBef>
              <a:buSzPct val="100000"/>
            </a:pPr>
            <a:r>
              <a:rPr lang="en" sz="1400"/>
              <a:t>GPS.year</a:t>
            </a:r>
          </a:p>
          <a:p>
            <a:pPr indent="-317500" lvl="0" marL="457200" rtl="0">
              <a:spcBef>
                <a:spcPts val="0"/>
              </a:spcBef>
              <a:buSzPct val="100000"/>
            </a:pPr>
            <a:r>
              <a:rPr lang="en" sz="1400"/>
              <a:t>GPS.month</a:t>
            </a:r>
          </a:p>
          <a:p>
            <a:pPr indent="-317500" lvl="0" marL="457200" rtl="0">
              <a:spcBef>
                <a:spcPts val="0"/>
              </a:spcBef>
              <a:buSzPct val="100000"/>
            </a:pPr>
            <a:r>
              <a:rPr lang="en" sz="1400"/>
              <a:t>GPS.day</a:t>
            </a:r>
          </a:p>
          <a:p>
            <a:pPr indent="-317500" lvl="0" marL="457200" rtl="0">
              <a:spcBef>
                <a:spcPts val="0"/>
              </a:spcBef>
              <a:buSzPct val="100000"/>
            </a:pPr>
            <a:r>
              <a:rPr lang="en" sz="1400"/>
              <a:t>GPS.hour (GMT)</a:t>
            </a:r>
          </a:p>
          <a:p>
            <a:pPr indent="-317500" lvl="0" marL="457200" rtl="0">
              <a:spcBef>
                <a:spcPts val="0"/>
              </a:spcBef>
              <a:buSzPct val="100000"/>
            </a:pPr>
            <a:r>
              <a:rPr lang="en" sz="1400"/>
              <a:t>GPS.minute</a:t>
            </a:r>
          </a:p>
          <a:p>
            <a:pPr indent="-317500" lvl="0" marL="457200" rtl="0">
              <a:spcBef>
                <a:spcPts val="0"/>
              </a:spcBef>
              <a:buSzPct val="100000"/>
            </a:pPr>
            <a:r>
              <a:rPr lang="en" sz="1400"/>
              <a:t>GPS.second</a:t>
            </a:r>
          </a:p>
        </p:txBody>
      </p:sp>
      <p:sp>
        <p:nvSpPr>
          <p:cNvPr id="148" name="Shape 148"/>
          <p:cNvSpPr txBox="1"/>
          <p:nvPr/>
        </p:nvSpPr>
        <p:spPr>
          <a:xfrm>
            <a:off x="4965900" y="1331975"/>
            <a:ext cx="3777300" cy="5193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distance.PNG" id="149" name="Shape 149"/>
          <p:cNvPicPr preferRelativeResize="0"/>
          <p:nvPr/>
        </p:nvPicPr>
        <p:blipFill>
          <a:blip r:embed="rId3">
            <a:alphaModFix/>
          </a:blip>
          <a:stretch>
            <a:fillRect/>
          </a:stretch>
        </p:blipFill>
        <p:spPr>
          <a:xfrm>
            <a:off x="4692600" y="1851275"/>
            <a:ext cx="4146600" cy="2754877"/>
          </a:xfrm>
          <a:prstGeom prst="rect">
            <a:avLst/>
          </a:prstGeom>
          <a:noFill/>
          <a:ln>
            <a:noFill/>
          </a:ln>
        </p:spPr>
      </p:pic>
      <p:sp>
        <p:nvSpPr>
          <p:cNvPr id="150" name="Shape 150"/>
          <p:cNvSpPr txBox="1"/>
          <p:nvPr/>
        </p:nvSpPr>
        <p:spPr>
          <a:xfrm>
            <a:off x="4692600" y="785675"/>
            <a:ext cx="4146600" cy="1065600"/>
          </a:xfrm>
          <a:prstGeom prst="rect">
            <a:avLst/>
          </a:prstGeom>
          <a:noFill/>
          <a:ln>
            <a:noFill/>
          </a:ln>
        </p:spPr>
        <p:txBody>
          <a:bodyPr anchorCtr="0" anchor="t" bIns="91425" lIns="91425" rIns="91425" tIns="91425">
            <a:noAutofit/>
          </a:bodyPr>
          <a:lstStyle/>
          <a:p>
            <a:pPr lvl="0">
              <a:spcBef>
                <a:spcPts val="0"/>
              </a:spcBef>
              <a:buNone/>
            </a:pPr>
            <a:r>
              <a:rPr lang="en">
                <a:solidFill>
                  <a:schemeClr val="accent3"/>
                </a:solidFill>
              </a:rPr>
              <a:t>This function calculates the distance between two pairs of coordinates (degrees) in meters. This fn your bread and butter and is not included in </a:t>
            </a:r>
            <a:r>
              <a:rPr b="1" i="1" lang="en">
                <a:solidFill>
                  <a:schemeClr val="accent3"/>
                </a:solidFill>
              </a:rPr>
              <a:t>Adafruit_GPS.h</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Accelerometer (i2C)</a:t>
            </a:r>
          </a:p>
        </p:txBody>
      </p:sp>
      <p:sp>
        <p:nvSpPr>
          <p:cNvPr id="156" name="Shape 156"/>
          <p:cNvSpPr txBox="1"/>
          <p:nvPr>
            <p:ph idx="1" type="body"/>
          </p:nvPr>
        </p:nvSpPr>
        <p:spPr>
          <a:xfrm>
            <a:off x="177600" y="1152475"/>
            <a:ext cx="4870200" cy="3416400"/>
          </a:xfrm>
          <a:prstGeom prst="rect">
            <a:avLst/>
          </a:prstGeom>
        </p:spPr>
        <p:txBody>
          <a:bodyPr anchorCtr="0" anchor="t" bIns="91425" lIns="91425" rIns="91425" tIns="91425">
            <a:noAutofit/>
          </a:bodyPr>
          <a:lstStyle/>
          <a:p>
            <a:pPr indent="-317500" lvl="0" marL="457200" rtl="0">
              <a:spcBef>
                <a:spcPts val="0"/>
              </a:spcBef>
              <a:spcAft>
                <a:spcPts val="0"/>
              </a:spcAft>
              <a:buSzPct val="100000"/>
              <a:buChar char="●"/>
            </a:pPr>
            <a:r>
              <a:rPr lang="en" sz="1400"/>
              <a:t>Measures acceleration (x y &amp; z), tilt and orientation</a:t>
            </a:r>
          </a:p>
          <a:p>
            <a:pPr indent="-317500" lvl="0" marL="457200" rtl="0">
              <a:spcBef>
                <a:spcPts val="0"/>
              </a:spcBef>
              <a:spcAft>
                <a:spcPts val="0"/>
              </a:spcAft>
              <a:buSzPct val="100000"/>
              <a:buChar char="●"/>
            </a:pPr>
            <a:r>
              <a:rPr lang="en" sz="1400"/>
              <a:t>Include </a:t>
            </a:r>
            <a:r>
              <a:rPr b="1" i="1" lang="en" sz="1400"/>
              <a:t>Adafruit_MMA8451.h </a:t>
            </a:r>
            <a:r>
              <a:rPr lang="en" sz="1400"/>
              <a:t>and </a:t>
            </a:r>
            <a:r>
              <a:rPr b="1" i="1" lang="en" sz="1400"/>
              <a:t>Adafruit_Sensor.h</a:t>
            </a:r>
            <a:r>
              <a:rPr lang="en" sz="1400"/>
              <a:t> </a:t>
            </a:r>
          </a:p>
          <a:p>
            <a:pPr indent="-317500" lvl="0" marL="457200" rtl="0">
              <a:spcBef>
                <a:spcPts val="0"/>
              </a:spcBef>
              <a:spcAft>
                <a:spcPts val="0"/>
              </a:spcAft>
              <a:buSzPct val="100000"/>
              <a:buChar char="●"/>
            </a:pPr>
            <a:r>
              <a:rPr lang="en" sz="1400"/>
              <a:t>FANTASTIC conditional</a:t>
            </a:r>
          </a:p>
          <a:p>
            <a:pPr indent="-317500" lvl="1" marL="914400" rtl="0">
              <a:spcBef>
                <a:spcPts val="0"/>
              </a:spcBef>
              <a:spcAft>
                <a:spcPts val="0"/>
              </a:spcAft>
              <a:buSzPct val="100000"/>
              <a:buChar char="○"/>
            </a:pPr>
            <a:r>
              <a:rPr lang="en"/>
              <a:t>IF (acceleration &gt; some_range) // </a:t>
            </a:r>
            <a:r>
              <a:rPr i="1" lang="en"/>
              <a:t>we’re moving</a:t>
            </a:r>
            <a:r>
              <a:rPr lang="en"/>
              <a:t> THEN do_the_thing() </a:t>
            </a:r>
          </a:p>
        </p:txBody>
      </p:sp>
      <p:pic>
        <p:nvPicPr>
          <p:cNvPr descr="IMG_1571.JPG" id="157" name="Shape 157"/>
          <p:cNvPicPr preferRelativeResize="0"/>
          <p:nvPr/>
        </p:nvPicPr>
        <p:blipFill>
          <a:blip r:embed="rId3">
            <a:alphaModFix/>
          </a:blip>
          <a:stretch>
            <a:fillRect/>
          </a:stretch>
        </p:blipFill>
        <p:spPr>
          <a:xfrm>
            <a:off x="1146961" y="2725399"/>
            <a:ext cx="2931475" cy="2198576"/>
          </a:xfrm>
          <a:prstGeom prst="rect">
            <a:avLst/>
          </a:prstGeom>
          <a:noFill/>
          <a:ln>
            <a:noFill/>
          </a:ln>
        </p:spPr>
      </p:pic>
      <p:pic>
        <p:nvPicPr>
          <p:cNvPr descr="accel.PNG" id="158" name="Shape 158"/>
          <p:cNvPicPr preferRelativeResize="0"/>
          <p:nvPr/>
        </p:nvPicPr>
        <p:blipFill>
          <a:blip r:embed="rId4">
            <a:alphaModFix/>
          </a:blip>
          <a:stretch>
            <a:fillRect/>
          </a:stretch>
        </p:blipFill>
        <p:spPr>
          <a:xfrm>
            <a:off x="4991199" y="355200"/>
            <a:ext cx="4093599" cy="4433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OLED Display (i2C)</a:t>
            </a:r>
          </a:p>
        </p:txBody>
      </p:sp>
      <p:sp>
        <p:nvSpPr>
          <p:cNvPr id="164" name="Shape 164"/>
          <p:cNvSpPr txBox="1"/>
          <p:nvPr>
            <p:ph idx="1" type="body"/>
          </p:nvPr>
        </p:nvSpPr>
        <p:spPr>
          <a:xfrm>
            <a:off x="311700" y="1152475"/>
            <a:ext cx="6027300" cy="3416400"/>
          </a:xfrm>
          <a:prstGeom prst="rect">
            <a:avLst/>
          </a:prstGeom>
        </p:spPr>
        <p:txBody>
          <a:bodyPr anchorCtr="0" anchor="t" bIns="91425" lIns="91425" rIns="91425" tIns="91425">
            <a:noAutofit/>
          </a:bodyPr>
          <a:lstStyle/>
          <a:p>
            <a:pPr indent="-317500" lvl="0" marL="457200" rtl="0">
              <a:spcBef>
                <a:spcPts val="0"/>
              </a:spcBef>
              <a:buSzPct val="100000"/>
            </a:pPr>
            <a:r>
              <a:rPr lang="en" sz="1400"/>
              <a:t>Communicate without any data transfer</a:t>
            </a:r>
          </a:p>
          <a:p>
            <a:pPr indent="-317500" lvl="0" marL="457200" rtl="0">
              <a:spcBef>
                <a:spcPts val="0"/>
              </a:spcBef>
              <a:buSzPct val="100000"/>
            </a:pPr>
            <a:r>
              <a:rPr lang="en" sz="1400"/>
              <a:t>Include </a:t>
            </a:r>
            <a:r>
              <a:rPr b="1" i="1" lang="en" sz="1400"/>
              <a:t>Adafruit_GFX.h </a:t>
            </a:r>
            <a:r>
              <a:rPr lang="en" sz="1400"/>
              <a:t>and </a:t>
            </a:r>
            <a:r>
              <a:rPr b="1" i="1" lang="en" sz="1400"/>
              <a:t>Adafruit_SSD1306.h</a:t>
            </a:r>
          </a:p>
          <a:p>
            <a:pPr indent="-317500" lvl="0" marL="457200">
              <a:spcBef>
                <a:spcPts val="0"/>
              </a:spcBef>
              <a:buSzPct val="100000"/>
            </a:pPr>
            <a:r>
              <a:rPr lang="en" sz="1400"/>
              <a:t>Excellent way to communicate errors</a:t>
            </a:r>
          </a:p>
        </p:txBody>
      </p:sp>
      <p:pic>
        <p:nvPicPr>
          <p:cNvPr descr="IMG_1576.JPG" id="165" name="Shape 165"/>
          <p:cNvPicPr preferRelativeResize="0"/>
          <p:nvPr/>
        </p:nvPicPr>
        <p:blipFill rotWithShape="1">
          <a:blip r:embed="rId3">
            <a:alphaModFix/>
          </a:blip>
          <a:srcRect b="9427" l="0" r="0" t="13548"/>
          <a:stretch/>
        </p:blipFill>
        <p:spPr>
          <a:xfrm>
            <a:off x="6452000" y="98175"/>
            <a:ext cx="2578148" cy="2647774"/>
          </a:xfrm>
          <a:prstGeom prst="rect">
            <a:avLst/>
          </a:prstGeom>
          <a:noFill/>
          <a:ln>
            <a:noFill/>
          </a:ln>
        </p:spPr>
      </p:pic>
      <p:pic>
        <p:nvPicPr>
          <p:cNvPr descr="IMG_1450.JPG" id="166" name="Shape 166"/>
          <p:cNvPicPr preferRelativeResize="0"/>
          <p:nvPr/>
        </p:nvPicPr>
        <p:blipFill rotWithShape="1">
          <a:blip r:embed="rId4">
            <a:alphaModFix/>
          </a:blip>
          <a:srcRect b="17663" l="0" r="0" t="20317"/>
          <a:stretch/>
        </p:blipFill>
        <p:spPr>
          <a:xfrm>
            <a:off x="6419200" y="2793399"/>
            <a:ext cx="2643747" cy="2186150"/>
          </a:xfrm>
          <a:prstGeom prst="rect">
            <a:avLst/>
          </a:prstGeom>
          <a:noFill/>
          <a:ln>
            <a:noFill/>
          </a:ln>
        </p:spPr>
      </p:pic>
      <p:pic>
        <p:nvPicPr>
          <p:cNvPr descr="IMG_1577.JPG" id="167" name="Shape 167"/>
          <p:cNvPicPr preferRelativeResize="0"/>
          <p:nvPr/>
        </p:nvPicPr>
        <p:blipFill rotWithShape="1">
          <a:blip r:embed="rId5">
            <a:alphaModFix/>
          </a:blip>
          <a:srcRect b="33862" l="0" r="0" t="22410"/>
          <a:stretch/>
        </p:blipFill>
        <p:spPr>
          <a:xfrm>
            <a:off x="65800" y="3945425"/>
            <a:ext cx="1703351" cy="993152"/>
          </a:xfrm>
          <a:prstGeom prst="rect">
            <a:avLst/>
          </a:prstGeom>
          <a:noFill/>
          <a:ln>
            <a:noFill/>
          </a:ln>
        </p:spPr>
      </p:pic>
      <p:pic>
        <p:nvPicPr>
          <p:cNvPr descr="IMG_1578.JPG" id="168" name="Shape 168"/>
          <p:cNvPicPr preferRelativeResize="0"/>
          <p:nvPr/>
        </p:nvPicPr>
        <p:blipFill rotWithShape="1">
          <a:blip r:embed="rId6">
            <a:alphaModFix/>
          </a:blip>
          <a:srcRect b="33996" l="0" r="0" t="24305"/>
          <a:stretch/>
        </p:blipFill>
        <p:spPr>
          <a:xfrm>
            <a:off x="1973800" y="3929199"/>
            <a:ext cx="1815367" cy="1009370"/>
          </a:xfrm>
          <a:prstGeom prst="rect">
            <a:avLst/>
          </a:prstGeom>
          <a:noFill/>
          <a:ln>
            <a:noFill/>
          </a:ln>
        </p:spPr>
      </p:pic>
      <p:pic>
        <p:nvPicPr>
          <p:cNvPr descr="IMG_1580.JPG" id="169" name="Shape 169"/>
          <p:cNvPicPr preferRelativeResize="0"/>
          <p:nvPr/>
        </p:nvPicPr>
        <p:blipFill rotWithShape="1">
          <a:blip r:embed="rId7">
            <a:alphaModFix/>
          </a:blip>
          <a:srcRect b="35722" l="0" r="0" t="24306"/>
          <a:stretch/>
        </p:blipFill>
        <p:spPr>
          <a:xfrm>
            <a:off x="3993825" y="3929199"/>
            <a:ext cx="1909096" cy="1017475"/>
          </a:xfrm>
          <a:prstGeom prst="rect">
            <a:avLst/>
          </a:prstGeom>
          <a:noFill/>
          <a:ln>
            <a:noFill/>
          </a:ln>
        </p:spPr>
      </p:pic>
      <p:pic>
        <p:nvPicPr>
          <p:cNvPr descr="idle.PNG" id="170" name="Shape 170"/>
          <p:cNvPicPr preferRelativeResize="0"/>
          <p:nvPr/>
        </p:nvPicPr>
        <p:blipFill>
          <a:blip r:embed="rId8">
            <a:alphaModFix/>
          </a:blip>
          <a:stretch>
            <a:fillRect/>
          </a:stretch>
        </p:blipFill>
        <p:spPr>
          <a:xfrm>
            <a:off x="847025" y="2035153"/>
            <a:ext cx="1858649" cy="1794220"/>
          </a:xfrm>
          <a:prstGeom prst="rect">
            <a:avLst/>
          </a:prstGeom>
          <a:noFill/>
          <a:ln>
            <a:noFill/>
          </a:ln>
        </p:spPr>
      </p:pic>
      <p:pic>
        <p:nvPicPr>
          <p:cNvPr descr="nofix.PNG" id="171" name="Shape 171"/>
          <p:cNvPicPr preferRelativeResize="0"/>
          <p:nvPr/>
        </p:nvPicPr>
        <p:blipFill>
          <a:blip r:embed="rId9">
            <a:alphaModFix/>
          </a:blip>
          <a:stretch>
            <a:fillRect/>
          </a:stretch>
        </p:blipFill>
        <p:spPr>
          <a:xfrm>
            <a:off x="2967325" y="2025700"/>
            <a:ext cx="1858649" cy="18131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Bluetooth</a:t>
            </a:r>
          </a:p>
        </p:txBody>
      </p:sp>
      <p:sp>
        <p:nvSpPr>
          <p:cNvPr id="177" name="Shape 177"/>
          <p:cNvSpPr txBox="1"/>
          <p:nvPr>
            <p:ph idx="1" type="body"/>
          </p:nvPr>
        </p:nvSpPr>
        <p:spPr>
          <a:xfrm>
            <a:off x="311700" y="1152475"/>
            <a:ext cx="3800400" cy="3416400"/>
          </a:xfrm>
          <a:prstGeom prst="rect">
            <a:avLst/>
          </a:prstGeom>
        </p:spPr>
        <p:txBody>
          <a:bodyPr anchorCtr="0" anchor="t" bIns="91425" lIns="91425" rIns="91425" tIns="91425">
            <a:noAutofit/>
          </a:bodyPr>
          <a:lstStyle/>
          <a:p>
            <a:pPr indent="-228600" lvl="0" marL="457200" rtl="0">
              <a:spcBef>
                <a:spcPts val="0"/>
              </a:spcBef>
            </a:pPr>
            <a:r>
              <a:rPr lang="en"/>
              <a:t>Wireless communication</a:t>
            </a:r>
          </a:p>
          <a:p>
            <a:pPr indent="-228600" lvl="0" marL="457200" rtl="0">
              <a:spcBef>
                <a:spcPts val="0"/>
              </a:spcBef>
            </a:pPr>
            <a:r>
              <a:rPr lang="en"/>
              <a:t>Include </a:t>
            </a:r>
            <a:r>
              <a:rPr b="1" i="1" lang="en"/>
              <a:t>Adafruit_BLE_UART.h</a:t>
            </a:r>
          </a:p>
          <a:p>
            <a:pPr indent="-228600" lvl="0" marL="457200">
              <a:spcBef>
                <a:spcPts val="0"/>
              </a:spcBef>
            </a:pPr>
            <a:r>
              <a:rPr lang="en"/>
              <a:t>BTLEserial.pollACI()</a:t>
            </a:r>
          </a:p>
        </p:txBody>
      </p:sp>
      <p:pic>
        <p:nvPicPr>
          <p:cNvPr descr="IMG_1575.JPG" id="178" name="Shape 178"/>
          <p:cNvPicPr preferRelativeResize="0"/>
          <p:nvPr/>
        </p:nvPicPr>
        <p:blipFill>
          <a:blip r:embed="rId3">
            <a:alphaModFix/>
          </a:blip>
          <a:stretch>
            <a:fillRect/>
          </a:stretch>
        </p:blipFill>
        <p:spPr>
          <a:xfrm>
            <a:off x="4262375" y="1586251"/>
            <a:ext cx="2292827" cy="3057092"/>
          </a:xfrm>
          <a:prstGeom prst="rect">
            <a:avLst/>
          </a:prstGeom>
          <a:noFill/>
          <a:ln>
            <a:noFill/>
          </a:ln>
        </p:spPr>
      </p:pic>
      <p:pic>
        <p:nvPicPr>
          <p:cNvPr descr="UART.PNG" id="179" name="Shape 179"/>
          <p:cNvPicPr preferRelativeResize="0"/>
          <p:nvPr/>
        </p:nvPicPr>
        <p:blipFill>
          <a:blip r:embed="rId4">
            <a:alphaModFix/>
          </a:blip>
          <a:stretch>
            <a:fillRect/>
          </a:stretch>
        </p:blipFill>
        <p:spPr>
          <a:xfrm>
            <a:off x="4067625" y="118399"/>
            <a:ext cx="4993611" cy="1034075"/>
          </a:xfrm>
          <a:prstGeom prst="rect">
            <a:avLst/>
          </a:prstGeom>
          <a:noFill/>
          <a:ln>
            <a:noFill/>
          </a:ln>
        </p:spPr>
      </p:pic>
      <p:pic>
        <p:nvPicPr>
          <p:cNvPr descr="IMG_1573.PNG" id="180" name="Shape 180"/>
          <p:cNvPicPr preferRelativeResize="0"/>
          <p:nvPr/>
        </p:nvPicPr>
        <p:blipFill>
          <a:blip r:embed="rId5">
            <a:alphaModFix/>
          </a:blip>
          <a:stretch>
            <a:fillRect/>
          </a:stretch>
        </p:blipFill>
        <p:spPr>
          <a:xfrm>
            <a:off x="6834347" y="1338824"/>
            <a:ext cx="1997949" cy="3551948"/>
          </a:xfrm>
          <a:prstGeom prst="rect">
            <a:avLst/>
          </a:prstGeom>
          <a:noFill/>
          <a:ln>
            <a:noFill/>
          </a:ln>
        </p:spPr>
      </p:pic>
      <p:sp>
        <p:nvSpPr>
          <p:cNvPr id="181" name="Shape 181"/>
          <p:cNvSpPr txBox="1"/>
          <p:nvPr/>
        </p:nvSpPr>
        <p:spPr>
          <a:xfrm>
            <a:off x="163925" y="3026000"/>
            <a:ext cx="3903600" cy="1864800"/>
          </a:xfrm>
          <a:prstGeom prst="rect">
            <a:avLst/>
          </a:prstGeom>
          <a:noFill/>
          <a:ln>
            <a:noFill/>
          </a:ln>
        </p:spPr>
        <p:txBody>
          <a:bodyPr anchorCtr="0" anchor="t" bIns="91425" lIns="91425" rIns="91425" tIns="91425">
            <a:noAutofit/>
          </a:bodyPr>
          <a:lstStyle/>
          <a:p>
            <a:pPr lvl="0" rtl="0">
              <a:spcBef>
                <a:spcPts val="0"/>
              </a:spcBef>
              <a:buNone/>
            </a:pPr>
            <a:r>
              <a:rPr lang="en" sz="1200"/>
              <a:t>Data can only be transferred when you instruct the Bluetooth to poll for data. Considering an Arduino sketch is constructed around a single main loop, it’s important to call BTLEserial.pollACI() anywhere it makes sense.</a:t>
            </a:r>
          </a:p>
        </p:txBody>
      </p:sp>
      <p:sp>
        <p:nvSpPr>
          <p:cNvPr id="182" name="Shape 182"/>
          <p:cNvSpPr/>
          <p:nvPr/>
        </p:nvSpPr>
        <p:spPr>
          <a:xfrm>
            <a:off x="6263700" y="535550"/>
            <a:ext cx="1147500" cy="129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Data Logging</a:t>
            </a:r>
          </a:p>
        </p:txBody>
      </p:sp>
      <p:sp>
        <p:nvSpPr>
          <p:cNvPr id="188" name="Shape 188"/>
          <p:cNvSpPr txBox="1"/>
          <p:nvPr>
            <p:ph idx="1" type="body"/>
          </p:nvPr>
        </p:nvSpPr>
        <p:spPr>
          <a:xfrm>
            <a:off x="311700" y="1152475"/>
            <a:ext cx="6254400" cy="3416400"/>
          </a:xfrm>
          <a:prstGeom prst="rect">
            <a:avLst/>
          </a:prstGeom>
        </p:spPr>
        <p:txBody>
          <a:bodyPr anchorCtr="0" anchor="t" bIns="91425" lIns="91425" rIns="91425" tIns="91425">
            <a:noAutofit/>
          </a:bodyPr>
          <a:lstStyle/>
          <a:p>
            <a:pPr indent="-228600" lvl="0" marL="457200" rtl="0">
              <a:spcBef>
                <a:spcPts val="0"/>
              </a:spcBef>
            </a:pPr>
            <a:r>
              <a:rPr lang="en"/>
              <a:t>Save your measurements in a file type that suits your project. (Google Maps    ‘s .CSV)</a:t>
            </a:r>
          </a:p>
          <a:p>
            <a:pPr indent="-228600" lvl="0" marL="457200">
              <a:spcBef>
                <a:spcPts val="0"/>
              </a:spcBef>
            </a:pPr>
            <a:r>
              <a:rPr lang="en"/>
              <a:t>Include </a:t>
            </a:r>
            <a:r>
              <a:rPr b="1" i="1" lang="en"/>
              <a:t>SD.h </a:t>
            </a:r>
            <a:r>
              <a:rPr lang="en"/>
              <a:t>for an easy life</a:t>
            </a:r>
          </a:p>
        </p:txBody>
      </p:sp>
      <p:pic>
        <p:nvPicPr>
          <p:cNvPr descr="log.PNG" id="189" name="Shape 189"/>
          <p:cNvPicPr preferRelativeResize="0"/>
          <p:nvPr/>
        </p:nvPicPr>
        <p:blipFill>
          <a:blip r:embed="rId3">
            <a:alphaModFix/>
          </a:blip>
          <a:stretch>
            <a:fillRect/>
          </a:stretch>
        </p:blipFill>
        <p:spPr>
          <a:xfrm>
            <a:off x="6566104" y="1157799"/>
            <a:ext cx="2524050" cy="2827899"/>
          </a:xfrm>
          <a:prstGeom prst="rect">
            <a:avLst/>
          </a:prstGeom>
          <a:noFill/>
          <a:ln>
            <a:noFill/>
          </a:ln>
        </p:spPr>
      </p:pic>
      <p:sp>
        <p:nvSpPr>
          <p:cNvPr id="190" name="Shape 190"/>
          <p:cNvSpPr/>
          <p:nvPr/>
        </p:nvSpPr>
        <p:spPr>
          <a:xfrm>
            <a:off x="3148925" y="1625725"/>
            <a:ext cx="143400" cy="163800"/>
          </a:xfrm>
          <a:prstGeom prst="heart">
            <a:avLst/>
          </a:prstGeom>
          <a:solidFill>
            <a:srgbClr val="FF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data.JPG" id="191" name="Shape 191"/>
          <p:cNvPicPr preferRelativeResize="0"/>
          <p:nvPr/>
        </p:nvPicPr>
        <p:blipFill>
          <a:blip r:embed="rId4">
            <a:alphaModFix/>
          </a:blip>
          <a:stretch>
            <a:fillRect/>
          </a:stretch>
        </p:blipFill>
        <p:spPr>
          <a:xfrm>
            <a:off x="1295962" y="2399550"/>
            <a:ext cx="4285874" cy="2368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EEPROM</a:t>
            </a:r>
          </a:p>
        </p:txBody>
      </p:sp>
      <p:sp>
        <p:nvSpPr>
          <p:cNvPr id="197" name="Shape 197"/>
          <p:cNvSpPr txBox="1"/>
          <p:nvPr>
            <p:ph idx="1" type="body"/>
          </p:nvPr>
        </p:nvSpPr>
        <p:spPr>
          <a:xfrm>
            <a:off x="232250" y="1166150"/>
            <a:ext cx="5129700" cy="3416400"/>
          </a:xfrm>
          <a:prstGeom prst="rect">
            <a:avLst/>
          </a:prstGeom>
        </p:spPr>
        <p:txBody>
          <a:bodyPr anchorCtr="0" anchor="t" bIns="91425" lIns="91425" rIns="91425" tIns="91425">
            <a:noAutofit/>
          </a:bodyPr>
          <a:lstStyle/>
          <a:p>
            <a:pPr indent="-228600" lvl="0" marL="457200" rtl="0">
              <a:spcBef>
                <a:spcPts val="0"/>
              </a:spcBef>
            </a:pPr>
            <a:r>
              <a:rPr lang="en"/>
              <a:t>Special memory type</a:t>
            </a:r>
          </a:p>
          <a:p>
            <a:pPr indent="-228600" lvl="0" marL="457200" rtl="0">
              <a:spcBef>
                <a:spcPts val="0"/>
              </a:spcBef>
            </a:pPr>
            <a:r>
              <a:rPr lang="en"/>
              <a:t>Doesn't</a:t>
            </a:r>
            <a:r>
              <a:rPr lang="en"/>
              <a:t> corrupt data when power is lost</a:t>
            </a:r>
          </a:p>
          <a:p>
            <a:pPr indent="-228600" lvl="0" marL="457200" rtl="0">
              <a:spcBef>
                <a:spcPts val="0"/>
              </a:spcBef>
            </a:pPr>
            <a:r>
              <a:rPr lang="en"/>
              <a:t>Include EEPROM.h</a:t>
            </a:r>
          </a:p>
          <a:p>
            <a:pPr indent="-228600" lvl="0" marL="457200" rtl="0">
              <a:spcBef>
                <a:spcPts val="0"/>
              </a:spcBef>
            </a:pPr>
            <a:r>
              <a:rPr lang="en"/>
              <a:t>Limited read/writes</a:t>
            </a:r>
          </a:p>
        </p:txBody>
      </p:sp>
      <p:sp>
        <p:nvSpPr>
          <p:cNvPr id="198" name="Shape 198"/>
          <p:cNvSpPr txBox="1"/>
          <p:nvPr/>
        </p:nvSpPr>
        <p:spPr>
          <a:xfrm>
            <a:off x="311700" y="2875700"/>
            <a:ext cx="5082000" cy="2466000"/>
          </a:xfrm>
          <a:prstGeom prst="rect">
            <a:avLst/>
          </a:prstGeom>
          <a:noFill/>
          <a:ln>
            <a:noFill/>
          </a:ln>
        </p:spPr>
        <p:txBody>
          <a:bodyPr anchorCtr="0" anchor="t" bIns="91425" lIns="91425" rIns="91425" tIns="91425">
            <a:noAutofit/>
          </a:bodyPr>
          <a:lstStyle/>
          <a:p>
            <a:pPr lvl="0">
              <a:spcBef>
                <a:spcPts val="0"/>
              </a:spcBef>
              <a:buNone/>
            </a:pPr>
            <a:r>
              <a:rPr b="1" lang="en"/>
              <a:t>Possible Implementation:</a:t>
            </a:r>
            <a:r>
              <a:rPr lang="en"/>
              <a:t> Add and save your total trip mileage to EEPROM if it was a business trip. At the end of the year, you can read your running total of business miles and write them off on your taxes. If power is lost, so is the totalMileage variable that’s in the program memory. This is why EEPROM is bae.</a:t>
            </a:r>
          </a:p>
        </p:txBody>
      </p:sp>
      <p:pic>
        <p:nvPicPr>
          <p:cNvPr descr="EEPROM.PNG" id="199" name="Shape 199"/>
          <p:cNvPicPr preferRelativeResize="0"/>
          <p:nvPr/>
        </p:nvPicPr>
        <p:blipFill rotWithShape="1">
          <a:blip r:embed="rId3">
            <a:alphaModFix/>
          </a:blip>
          <a:srcRect b="0" l="0" r="36122" t="0"/>
          <a:stretch/>
        </p:blipFill>
        <p:spPr>
          <a:xfrm>
            <a:off x="5304075" y="863550"/>
            <a:ext cx="3812600" cy="3416400"/>
          </a:xfrm>
          <a:prstGeom prst="rect">
            <a:avLst/>
          </a:prstGeom>
          <a:noFill/>
          <a:ln>
            <a:noFill/>
          </a:ln>
        </p:spPr>
      </p:pic>
      <p:sp>
        <p:nvSpPr>
          <p:cNvPr id="200" name="Shape 200"/>
          <p:cNvSpPr txBox="1"/>
          <p:nvPr/>
        </p:nvSpPr>
        <p:spPr>
          <a:xfrm>
            <a:off x="7076575" y="2411225"/>
            <a:ext cx="3934500" cy="4590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t>Possible Implementation:</a:t>
            </a:r>
            <a:r>
              <a:rPr lang="en"/>
              <a:t> Walking a doggo</a:t>
            </a:r>
          </a:p>
        </p:txBody>
      </p:sp>
      <p:sp>
        <p:nvSpPr>
          <p:cNvPr id="206" name="Shape 206"/>
          <p:cNvSpPr txBox="1"/>
          <p:nvPr>
            <p:ph idx="1" type="body"/>
          </p:nvPr>
        </p:nvSpPr>
        <p:spPr>
          <a:xfrm>
            <a:off x="311700" y="1152475"/>
            <a:ext cx="4442400"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Attach Waldo to pupper </a:t>
            </a:r>
          </a:p>
          <a:p>
            <a:pPr indent="-228600" lvl="0" marL="457200" rtl="0">
              <a:spcBef>
                <a:spcPts val="0"/>
              </a:spcBef>
              <a:buAutoNum type="arabicPeriod"/>
            </a:pPr>
            <a:r>
              <a:rPr lang="en"/>
              <a:t>Walk said pupper</a:t>
            </a:r>
          </a:p>
          <a:p>
            <a:pPr indent="-228600" lvl="0" marL="457200" rtl="0">
              <a:spcBef>
                <a:spcPts val="0"/>
              </a:spcBef>
              <a:buAutoNum type="arabicPeriod"/>
            </a:pPr>
            <a:r>
              <a:rPr lang="en"/>
              <a:t>Visualize handy pupper-walking data</a:t>
            </a:r>
          </a:p>
        </p:txBody>
      </p:sp>
      <p:pic>
        <p:nvPicPr>
          <p:cNvPr descr="IMG_1550.JPG" id="207" name="Shape 207"/>
          <p:cNvPicPr preferRelativeResize="0"/>
          <p:nvPr/>
        </p:nvPicPr>
        <p:blipFill>
          <a:blip r:embed="rId3">
            <a:alphaModFix/>
          </a:blip>
          <a:stretch>
            <a:fillRect/>
          </a:stretch>
        </p:blipFill>
        <p:spPr>
          <a:xfrm>
            <a:off x="4933800" y="1017725"/>
            <a:ext cx="2971399" cy="3961876"/>
          </a:xfrm>
          <a:prstGeom prst="rect">
            <a:avLst/>
          </a:prstGeom>
          <a:noFill/>
          <a:ln>
            <a:noFill/>
          </a:ln>
        </p:spPr>
      </p:pic>
      <p:pic>
        <p:nvPicPr>
          <p:cNvPr descr="IMG_1559.JPG" id="208" name="Shape 208"/>
          <p:cNvPicPr preferRelativeResize="0"/>
          <p:nvPr/>
        </p:nvPicPr>
        <p:blipFill rotWithShape="1">
          <a:blip r:embed="rId4">
            <a:alphaModFix/>
          </a:blip>
          <a:srcRect b="0" l="0" r="0" t="18507"/>
          <a:stretch/>
        </p:blipFill>
        <p:spPr>
          <a:xfrm>
            <a:off x="1033412" y="2325400"/>
            <a:ext cx="2384175" cy="2590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Charlie goes for a walk</a:t>
            </a:r>
          </a:p>
        </p:txBody>
      </p:sp>
      <p:pic>
        <p:nvPicPr>
          <p:cNvPr descr="IMG_1553.JPG" id="214" name="Shape 214"/>
          <p:cNvPicPr preferRelativeResize="0"/>
          <p:nvPr/>
        </p:nvPicPr>
        <p:blipFill rotWithShape="1">
          <a:blip r:embed="rId3">
            <a:alphaModFix/>
          </a:blip>
          <a:srcRect b="11173" l="0" r="0" t="16598"/>
          <a:stretch/>
        </p:blipFill>
        <p:spPr>
          <a:xfrm>
            <a:off x="245625" y="1079225"/>
            <a:ext cx="3857625" cy="3715051"/>
          </a:xfrm>
          <a:prstGeom prst="rect">
            <a:avLst/>
          </a:prstGeom>
          <a:noFill/>
          <a:ln>
            <a:noFill/>
          </a:ln>
        </p:spPr>
      </p:pic>
      <p:pic>
        <p:nvPicPr>
          <p:cNvPr descr="IMG_1566.JPG" id="215" name="Shape 215"/>
          <p:cNvPicPr preferRelativeResize="0"/>
          <p:nvPr/>
        </p:nvPicPr>
        <p:blipFill rotWithShape="1">
          <a:blip r:embed="rId4">
            <a:alphaModFix/>
          </a:blip>
          <a:srcRect b="25151" l="0" r="0" t="15317"/>
          <a:stretch/>
        </p:blipFill>
        <p:spPr>
          <a:xfrm>
            <a:off x="4255801" y="1079224"/>
            <a:ext cx="4680456" cy="3715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Charlie goes for a walk</a:t>
            </a:r>
          </a:p>
        </p:txBody>
      </p:sp>
      <p:sp>
        <p:nvSpPr>
          <p:cNvPr id="221" name="Shape 221"/>
          <p:cNvSpPr txBox="1"/>
          <p:nvPr>
            <p:ph idx="1" type="body"/>
          </p:nvPr>
        </p:nvSpPr>
        <p:spPr>
          <a:xfrm>
            <a:off x="311700" y="1152475"/>
            <a:ext cx="4960800" cy="3416400"/>
          </a:xfrm>
          <a:prstGeom prst="rect">
            <a:avLst/>
          </a:prstGeom>
        </p:spPr>
        <p:txBody>
          <a:bodyPr anchorCtr="0" anchor="t" bIns="91425" lIns="91425" rIns="91425" tIns="91425">
            <a:noAutofit/>
          </a:bodyPr>
          <a:lstStyle/>
          <a:p>
            <a:pPr indent="-228600" lvl="0" marL="457200" rtl="0">
              <a:spcBef>
                <a:spcPts val="0"/>
              </a:spcBef>
            </a:pPr>
            <a:r>
              <a:rPr lang="en"/>
              <a:t>.57 mile walk</a:t>
            </a:r>
          </a:p>
          <a:p>
            <a:pPr indent="-228600" lvl="0" marL="457200" rtl="0">
              <a:spcBef>
                <a:spcPts val="0"/>
              </a:spcBef>
            </a:pPr>
            <a:r>
              <a:rPr lang="en"/>
              <a:t>Mapping should you need to remember/visualize your path</a:t>
            </a:r>
          </a:p>
        </p:txBody>
      </p:sp>
      <p:pic>
        <p:nvPicPr>
          <p:cNvPr descr="walk.JPG" id="222" name="Shape 222"/>
          <p:cNvPicPr preferRelativeResize="0"/>
          <p:nvPr/>
        </p:nvPicPr>
        <p:blipFill>
          <a:blip r:embed="rId3">
            <a:alphaModFix/>
          </a:blip>
          <a:stretch>
            <a:fillRect/>
          </a:stretch>
        </p:blipFill>
        <p:spPr>
          <a:xfrm>
            <a:off x="5272574" y="406587"/>
            <a:ext cx="3593874" cy="4330324"/>
          </a:xfrm>
          <a:prstGeom prst="rect">
            <a:avLst/>
          </a:prstGeom>
          <a:noFill/>
          <a:ln>
            <a:noFill/>
          </a:ln>
        </p:spPr>
      </p:pic>
      <p:pic>
        <p:nvPicPr>
          <p:cNvPr descr="16998968_1411762738856021_2355725656643761100_n.jpg" id="223" name="Shape 223"/>
          <p:cNvPicPr preferRelativeResize="0"/>
          <p:nvPr/>
        </p:nvPicPr>
        <p:blipFill>
          <a:blip r:embed="rId4">
            <a:alphaModFix/>
          </a:blip>
          <a:stretch>
            <a:fillRect/>
          </a:stretch>
        </p:blipFill>
        <p:spPr>
          <a:xfrm>
            <a:off x="655919" y="2216662"/>
            <a:ext cx="2018100" cy="2690824"/>
          </a:xfrm>
          <a:prstGeom prst="rect">
            <a:avLst/>
          </a:prstGeom>
          <a:noFill/>
          <a:ln>
            <a:noFill/>
          </a:ln>
        </p:spPr>
      </p:pic>
      <p:sp>
        <p:nvSpPr>
          <p:cNvPr id="224" name="Shape 224"/>
          <p:cNvSpPr txBox="1"/>
          <p:nvPr/>
        </p:nvSpPr>
        <p:spPr>
          <a:xfrm>
            <a:off x="2674025" y="3938000"/>
            <a:ext cx="2177100" cy="798600"/>
          </a:xfrm>
          <a:prstGeom prst="rect">
            <a:avLst/>
          </a:prstGeom>
          <a:noFill/>
          <a:ln>
            <a:noFill/>
          </a:ln>
        </p:spPr>
        <p:txBody>
          <a:bodyPr anchorCtr="0" anchor="t" bIns="91425" lIns="91425" rIns="91425" tIns="91425">
            <a:noAutofit/>
          </a:bodyPr>
          <a:lstStyle/>
          <a:p>
            <a:pPr lvl="0" algn="ctr">
              <a:spcBef>
                <a:spcPts val="0"/>
              </a:spcBef>
              <a:buNone/>
            </a:pPr>
            <a:r>
              <a:rPr lang="en" sz="1200"/>
              <a:t>Charlie for POTUS!</a:t>
            </a:r>
            <a:br>
              <a:rPr lang="en" sz="1200"/>
            </a:br>
            <a:r>
              <a:rPr lang="en" sz="1200"/>
              <a:t>Hindsight 2020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Description</a:t>
            </a:r>
          </a:p>
        </p:txBody>
      </p:sp>
      <p:sp>
        <p:nvSpPr>
          <p:cNvPr id="67" name="Shape 67"/>
          <p:cNvSpPr txBox="1"/>
          <p:nvPr>
            <p:ph idx="1" type="body"/>
          </p:nvPr>
        </p:nvSpPr>
        <p:spPr>
          <a:xfrm>
            <a:off x="202425" y="1227600"/>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GPS tracking device</a:t>
            </a:r>
          </a:p>
          <a:p>
            <a:pPr indent="-228600" lvl="0" marL="457200" rtl="0">
              <a:spcBef>
                <a:spcPts val="0"/>
              </a:spcBef>
              <a:buChar char="●"/>
            </a:pPr>
            <a:r>
              <a:rPr lang="en"/>
              <a:t>Record useful travel measurements</a:t>
            </a:r>
          </a:p>
          <a:p>
            <a:pPr indent="-228600" lvl="0" marL="457200" rtl="0">
              <a:spcBef>
                <a:spcPts val="0"/>
              </a:spcBef>
              <a:buChar char="●"/>
            </a:pPr>
            <a:r>
              <a:rPr lang="en"/>
              <a:t>Primary focus on tracking vehicle travel</a:t>
            </a:r>
          </a:p>
          <a:p>
            <a:pPr indent="-228600" lvl="0" marL="457200" rtl="0">
              <a:spcBef>
                <a:spcPts val="0"/>
              </a:spcBef>
              <a:buChar char="●"/>
            </a:pPr>
            <a:r>
              <a:rPr lang="en"/>
              <a:t>Small enough to hide in almost anything</a:t>
            </a:r>
          </a:p>
          <a:p>
            <a:pPr indent="-228600" lvl="0" marL="457200">
              <a:spcBef>
                <a:spcPts val="0"/>
              </a:spcBef>
              <a:buChar char="●"/>
            </a:pPr>
            <a:r>
              <a:rPr lang="en"/>
              <a:t>Uses for Waldo are subject to the user’s imagination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350250"/>
            <a:ext cx="8520600" cy="4194300"/>
          </a:xfrm>
          <a:prstGeom prst="rect">
            <a:avLst/>
          </a:prstGeom>
        </p:spPr>
        <p:txBody>
          <a:bodyPr anchorCtr="0" anchor="ctr" bIns="91425" lIns="91425" rIns="91425" tIns="91425">
            <a:noAutofit/>
          </a:bodyPr>
          <a:lstStyle/>
          <a:p>
            <a:pPr lvl="0" algn="ctr">
              <a:spcBef>
                <a:spcPts val="0"/>
              </a:spcBef>
              <a:buNone/>
            </a:pPr>
            <a:r>
              <a:rPr lang="en"/>
              <a:t>Questions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Overall</a:t>
            </a:r>
            <a:r>
              <a:rPr lang="en"/>
              <a:t> </a:t>
            </a:r>
          </a:p>
        </p:txBody>
      </p:sp>
      <p:sp>
        <p:nvSpPr>
          <p:cNvPr id="73" name="Shape 7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Walldo (Hardware)</a:t>
            </a:r>
          </a:p>
          <a:p>
            <a:pPr indent="-228600" lvl="1" marL="914400" rtl="0">
              <a:spcBef>
                <a:spcPts val="0"/>
              </a:spcBef>
              <a:buChar char="○"/>
            </a:pPr>
            <a:r>
              <a:rPr lang="en"/>
              <a:t>Excluding software support    (we’re still working on it)</a:t>
            </a:r>
          </a:p>
          <a:p>
            <a:pPr indent="-228600" lvl="0" marL="457200" rtl="0">
              <a:spcBef>
                <a:spcPts val="0"/>
              </a:spcBef>
              <a:buChar char="●"/>
            </a:pPr>
            <a:r>
              <a:rPr lang="en"/>
              <a:t>How to design:</a:t>
            </a:r>
          </a:p>
          <a:p>
            <a:pPr indent="-228600" lvl="1" marL="914400" rtl="0">
              <a:spcBef>
                <a:spcPts val="0"/>
              </a:spcBef>
              <a:buChar char="○"/>
            </a:pPr>
            <a:r>
              <a:rPr lang="en"/>
              <a:t>Selecting the correct components</a:t>
            </a:r>
          </a:p>
          <a:p>
            <a:pPr indent="-228600" lvl="1" marL="914400" rtl="0">
              <a:spcBef>
                <a:spcPts val="0"/>
              </a:spcBef>
              <a:buChar char="○"/>
            </a:pPr>
            <a:r>
              <a:rPr lang="en"/>
              <a:t>Soldering and wiring</a:t>
            </a:r>
          </a:p>
          <a:p>
            <a:pPr indent="-228600" lvl="1" marL="914400" rtl="0">
              <a:spcBef>
                <a:spcPts val="0"/>
              </a:spcBef>
              <a:buChar char="○"/>
            </a:pPr>
            <a:r>
              <a:rPr lang="en"/>
              <a:t>GPS systems</a:t>
            </a:r>
          </a:p>
          <a:p>
            <a:pPr indent="-228600" lvl="1" marL="914400" rtl="0">
              <a:spcBef>
                <a:spcPts val="0"/>
              </a:spcBef>
              <a:buChar char="○"/>
            </a:pPr>
            <a:r>
              <a:rPr lang="en"/>
              <a:t>Implementing other components</a:t>
            </a:r>
          </a:p>
          <a:p>
            <a:pPr indent="-228600" lvl="0" marL="457200" rtl="0">
              <a:spcBef>
                <a:spcPts val="0"/>
              </a:spcBef>
              <a:buChar char="●"/>
            </a:pPr>
            <a:r>
              <a:rPr lang="en"/>
              <a:t>How to use:</a:t>
            </a:r>
          </a:p>
          <a:p>
            <a:pPr indent="-228600" lvl="1" marL="914400" rtl="0">
              <a:spcBef>
                <a:spcPts val="0"/>
              </a:spcBef>
              <a:buChar char="○"/>
            </a:pPr>
            <a:r>
              <a:rPr lang="en"/>
              <a:t>Arduino IDE</a:t>
            </a:r>
          </a:p>
          <a:p>
            <a:pPr indent="-228600" lvl="0" marL="457200" rtl="0">
              <a:spcBef>
                <a:spcPts val="0"/>
              </a:spcBef>
              <a:buChar char="●"/>
            </a:pPr>
            <a:r>
              <a:rPr lang="en"/>
              <a:t>Doggo</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Platform (Arduino MEGA)</a:t>
            </a:r>
          </a:p>
        </p:txBody>
      </p:sp>
      <p:sp>
        <p:nvSpPr>
          <p:cNvPr id="79" name="Shape 79"/>
          <p:cNvSpPr txBox="1"/>
          <p:nvPr>
            <p:ph idx="1" type="body"/>
          </p:nvPr>
        </p:nvSpPr>
        <p:spPr>
          <a:xfrm>
            <a:off x="311700" y="111832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Open Source Microcontroller</a:t>
            </a:r>
          </a:p>
          <a:p>
            <a:pPr indent="-228600" lvl="0" marL="457200" rtl="0">
              <a:spcBef>
                <a:spcPts val="0"/>
              </a:spcBef>
              <a:buChar char="●"/>
            </a:pPr>
            <a:r>
              <a:rPr lang="en"/>
              <a:t>User Friendly Prototyping</a:t>
            </a:r>
          </a:p>
          <a:p>
            <a:pPr indent="-228600" lvl="0" marL="457200" rtl="0">
              <a:spcBef>
                <a:spcPts val="0"/>
              </a:spcBef>
              <a:buChar char="●"/>
            </a:pPr>
            <a:r>
              <a:rPr lang="en"/>
              <a:t>Manageable IDE</a:t>
            </a:r>
          </a:p>
          <a:p>
            <a:pPr indent="-228600" lvl="0" marL="457200" rtl="0">
              <a:spcBef>
                <a:spcPts val="0"/>
              </a:spcBef>
              <a:buChar char="●"/>
            </a:pPr>
            <a:r>
              <a:rPr lang="en"/>
              <a:t>Programmed in Embedded C</a:t>
            </a:r>
          </a:p>
          <a:p>
            <a:pPr indent="-228600" lvl="0" marL="457200" rtl="0">
              <a:spcBef>
                <a:spcPts val="0"/>
              </a:spcBef>
              <a:buChar char="●"/>
            </a:pPr>
            <a:r>
              <a:rPr lang="en"/>
              <a:t>ATmega2560 chipset</a:t>
            </a:r>
          </a:p>
        </p:txBody>
      </p:sp>
      <p:pic>
        <p:nvPicPr>
          <p:cNvPr descr="ArduinoMega.jpg" id="80" name="Shape 80"/>
          <p:cNvPicPr preferRelativeResize="0"/>
          <p:nvPr/>
        </p:nvPicPr>
        <p:blipFill>
          <a:blip r:embed="rId3">
            <a:alphaModFix/>
          </a:blip>
          <a:stretch>
            <a:fillRect/>
          </a:stretch>
        </p:blipFill>
        <p:spPr>
          <a:xfrm>
            <a:off x="4248148" y="1603726"/>
            <a:ext cx="4584151" cy="2227051"/>
          </a:xfrm>
          <a:prstGeom prst="rect">
            <a:avLst/>
          </a:prstGeom>
          <a:noFill/>
          <a:ln>
            <a:noFill/>
          </a:ln>
        </p:spPr>
      </p:pic>
      <p:sp>
        <p:nvSpPr>
          <p:cNvPr id="81" name="Shape 81"/>
          <p:cNvSpPr txBox="1"/>
          <p:nvPr/>
        </p:nvSpPr>
        <p:spPr>
          <a:xfrm>
            <a:off x="5457925" y="4149225"/>
            <a:ext cx="3631800" cy="385500"/>
          </a:xfrm>
          <a:prstGeom prst="rect">
            <a:avLst/>
          </a:prstGeom>
          <a:noFill/>
          <a:ln>
            <a:noFill/>
          </a:ln>
        </p:spPr>
        <p:txBody>
          <a:bodyPr anchorCtr="0" anchor="t" bIns="91425" lIns="91425" rIns="91425" tIns="91425">
            <a:noAutofit/>
          </a:bodyPr>
          <a:lstStyle/>
          <a:p>
            <a:pPr lvl="0">
              <a:spcBef>
                <a:spcPts val="0"/>
              </a:spcBef>
              <a:buNone/>
            </a:pPr>
            <a:r>
              <a:rPr lang="en"/>
              <a:t>https://www.arduino.cc/</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Hardware (Adafruit)</a:t>
            </a:r>
          </a:p>
        </p:txBody>
      </p:sp>
      <p:sp>
        <p:nvSpPr>
          <p:cNvPr id="87" name="Shape 87"/>
          <p:cNvSpPr txBox="1"/>
          <p:nvPr>
            <p:ph idx="1" type="body"/>
          </p:nvPr>
        </p:nvSpPr>
        <p:spPr>
          <a:xfrm>
            <a:off x="270450" y="1207125"/>
            <a:ext cx="4984800" cy="3416400"/>
          </a:xfrm>
          <a:prstGeom prst="rect">
            <a:avLst/>
          </a:prstGeom>
        </p:spPr>
        <p:txBody>
          <a:bodyPr anchorCtr="0" anchor="t" bIns="91425" lIns="91425" rIns="91425" tIns="91425">
            <a:noAutofit/>
          </a:bodyPr>
          <a:lstStyle/>
          <a:p>
            <a:pPr indent="-228600" lvl="0" marL="457200" rtl="0">
              <a:spcBef>
                <a:spcPts val="0"/>
              </a:spcBef>
              <a:buChar char="●"/>
            </a:pPr>
            <a:r>
              <a:rPr lang="en"/>
              <a:t>Arduino </a:t>
            </a:r>
            <a:r>
              <a:rPr lang="en"/>
              <a:t>Leonardo</a:t>
            </a:r>
            <a:r>
              <a:rPr lang="en"/>
              <a:t> Mega </a:t>
            </a:r>
            <a:r>
              <a:rPr lang="en" sz="1400"/>
              <a:t>(see platform)</a:t>
            </a:r>
          </a:p>
          <a:p>
            <a:pPr indent="-228600" lvl="0" marL="457200" rtl="0">
              <a:spcBef>
                <a:spcPts val="0"/>
              </a:spcBef>
              <a:buChar char="●"/>
            </a:pPr>
            <a:r>
              <a:rPr lang="en"/>
              <a:t>Adafruit i2C OLED Display</a:t>
            </a:r>
          </a:p>
          <a:p>
            <a:pPr indent="-228600" lvl="0" marL="457200" rtl="0">
              <a:spcBef>
                <a:spcPts val="0"/>
              </a:spcBef>
              <a:buChar char="●"/>
            </a:pPr>
            <a:r>
              <a:rPr lang="en"/>
              <a:t>Adafruit Ultimate GPS Shield</a:t>
            </a:r>
          </a:p>
          <a:p>
            <a:pPr indent="-228600" lvl="0" marL="457200" rtl="0">
              <a:spcBef>
                <a:spcPts val="0"/>
              </a:spcBef>
              <a:buChar char="●"/>
            </a:pPr>
            <a:r>
              <a:rPr lang="en"/>
              <a:t>Adafruit Bluetooth </a:t>
            </a:r>
          </a:p>
          <a:p>
            <a:pPr indent="-228600" lvl="0" marL="457200">
              <a:spcBef>
                <a:spcPts val="0"/>
              </a:spcBef>
              <a:buChar char="●"/>
            </a:pPr>
            <a:r>
              <a:rPr lang="en"/>
              <a:t>Adafruit </a:t>
            </a:r>
            <a:r>
              <a:rPr lang="en"/>
              <a:t>Accelerometer</a:t>
            </a:r>
            <a:r>
              <a:rPr lang="en"/>
              <a:t> </a:t>
            </a:r>
          </a:p>
        </p:txBody>
      </p:sp>
      <p:pic>
        <p:nvPicPr>
          <p:cNvPr descr="Adafruit.png" id="88" name="Shape 88"/>
          <p:cNvPicPr preferRelativeResize="0"/>
          <p:nvPr/>
        </p:nvPicPr>
        <p:blipFill rotWithShape="1">
          <a:blip r:embed="rId3">
            <a:alphaModFix/>
          </a:blip>
          <a:srcRect b="-5909" l="0" r="-5909" t="0"/>
          <a:stretch/>
        </p:blipFill>
        <p:spPr>
          <a:xfrm>
            <a:off x="6818224" y="0"/>
            <a:ext cx="2325772" cy="1017725"/>
          </a:xfrm>
          <a:prstGeom prst="rect">
            <a:avLst/>
          </a:prstGeom>
          <a:noFill/>
          <a:ln>
            <a:noFill/>
          </a:ln>
        </p:spPr>
      </p:pic>
      <p:pic>
        <p:nvPicPr>
          <p:cNvPr descr="BT.jpg" id="89" name="Shape 89"/>
          <p:cNvPicPr preferRelativeResize="0"/>
          <p:nvPr/>
        </p:nvPicPr>
        <p:blipFill>
          <a:blip r:embed="rId4">
            <a:alphaModFix/>
          </a:blip>
          <a:stretch>
            <a:fillRect/>
          </a:stretch>
        </p:blipFill>
        <p:spPr>
          <a:xfrm>
            <a:off x="7777800" y="1152475"/>
            <a:ext cx="1054500" cy="790875"/>
          </a:xfrm>
          <a:prstGeom prst="rect">
            <a:avLst/>
          </a:prstGeom>
          <a:noFill/>
          <a:ln>
            <a:noFill/>
          </a:ln>
        </p:spPr>
      </p:pic>
      <p:pic>
        <p:nvPicPr>
          <p:cNvPr descr="accel.jpg" id="90" name="Shape 90"/>
          <p:cNvPicPr preferRelativeResize="0"/>
          <p:nvPr/>
        </p:nvPicPr>
        <p:blipFill>
          <a:blip r:embed="rId5">
            <a:alphaModFix/>
          </a:blip>
          <a:stretch>
            <a:fillRect/>
          </a:stretch>
        </p:blipFill>
        <p:spPr>
          <a:xfrm>
            <a:off x="7777800" y="2464950"/>
            <a:ext cx="1054500" cy="790875"/>
          </a:xfrm>
          <a:prstGeom prst="rect">
            <a:avLst/>
          </a:prstGeom>
          <a:noFill/>
          <a:ln>
            <a:noFill/>
          </a:ln>
        </p:spPr>
      </p:pic>
      <p:pic>
        <p:nvPicPr>
          <p:cNvPr descr="i2c.jpg" id="91" name="Shape 91"/>
          <p:cNvPicPr preferRelativeResize="0"/>
          <p:nvPr/>
        </p:nvPicPr>
        <p:blipFill>
          <a:blip r:embed="rId6">
            <a:alphaModFix/>
          </a:blip>
          <a:stretch>
            <a:fillRect/>
          </a:stretch>
        </p:blipFill>
        <p:spPr>
          <a:xfrm>
            <a:off x="7777804" y="3777457"/>
            <a:ext cx="1054499" cy="791417"/>
          </a:xfrm>
          <a:prstGeom prst="rect">
            <a:avLst/>
          </a:prstGeom>
          <a:noFill/>
          <a:ln>
            <a:noFill/>
          </a:ln>
        </p:spPr>
      </p:pic>
      <p:pic>
        <p:nvPicPr>
          <p:cNvPr descr="shield.jpg" id="92" name="Shape 92"/>
          <p:cNvPicPr preferRelativeResize="0"/>
          <p:nvPr/>
        </p:nvPicPr>
        <p:blipFill>
          <a:blip r:embed="rId7">
            <a:alphaModFix/>
          </a:blip>
          <a:stretch>
            <a:fillRect/>
          </a:stretch>
        </p:blipFill>
        <p:spPr>
          <a:xfrm>
            <a:off x="4904400" y="1291874"/>
            <a:ext cx="2559825" cy="2559750"/>
          </a:xfrm>
          <a:prstGeom prst="rect">
            <a:avLst/>
          </a:prstGeom>
          <a:noFill/>
          <a:ln>
            <a:noFill/>
          </a:ln>
        </p:spPr>
      </p:pic>
      <p:sp>
        <p:nvSpPr>
          <p:cNvPr id="93" name="Shape 93"/>
          <p:cNvSpPr txBox="1"/>
          <p:nvPr/>
        </p:nvSpPr>
        <p:spPr>
          <a:xfrm>
            <a:off x="5200150" y="3990912"/>
            <a:ext cx="2325900" cy="364500"/>
          </a:xfrm>
          <a:prstGeom prst="rect">
            <a:avLst/>
          </a:prstGeom>
          <a:noFill/>
          <a:ln>
            <a:noFill/>
          </a:ln>
        </p:spPr>
        <p:txBody>
          <a:bodyPr anchorCtr="0" anchor="t" bIns="91425" lIns="91425" rIns="91425" tIns="91425">
            <a:noAutofit/>
          </a:bodyPr>
          <a:lstStyle/>
          <a:p>
            <a:pPr lvl="0">
              <a:spcBef>
                <a:spcPts val="0"/>
              </a:spcBef>
              <a:buNone/>
            </a:pPr>
            <a:r>
              <a:rPr lang="en"/>
              <a:t>https://www.adafruit.com/</a:t>
            </a:r>
          </a:p>
        </p:txBody>
      </p:sp>
      <p:sp>
        <p:nvSpPr>
          <p:cNvPr id="94" name="Shape 94"/>
          <p:cNvSpPr txBox="1"/>
          <p:nvPr/>
        </p:nvSpPr>
        <p:spPr>
          <a:xfrm>
            <a:off x="694075" y="3255825"/>
            <a:ext cx="4561200" cy="1196400"/>
          </a:xfrm>
          <a:prstGeom prst="rect">
            <a:avLst/>
          </a:prstGeom>
          <a:noFill/>
          <a:ln>
            <a:noFill/>
          </a:ln>
        </p:spPr>
        <p:txBody>
          <a:bodyPr anchorCtr="0" anchor="t" bIns="91425" lIns="91425" rIns="91425" tIns="91425">
            <a:noAutofit/>
          </a:bodyPr>
          <a:lstStyle/>
          <a:p>
            <a:pPr lvl="0">
              <a:spcBef>
                <a:spcPts val="0"/>
              </a:spcBef>
              <a:buNone/>
            </a:pPr>
            <a:r>
              <a:rPr lang="en" sz="1200"/>
              <a:t>Adafruit offers g</a:t>
            </a:r>
            <a:r>
              <a:rPr lang="en" sz="1200"/>
              <a:t>uides, libraries and example projects on their website for almost all of their hardware. </a:t>
            </a:r>
          </a:p>
        </p:txBody>
      </p:sp>
      <p:pic>
        <p:nvPicPr>
          <p:cNvPr descr="pi.png" id="95" name="Shape 95"/>
          <p:cNvPicPr preferRelativeResize="0"/>
          <p:nvPr/>
        </p:nvPicPr>
        <p:blipFill>
          <a:blip r:embed="rId8">
            <a:alphaModFix/>
          </a:blip>
          <a:stretch>
            <a:fillRect/>
          </a:stretch>
        </p:blipFill>
        <p:spPr>
          <a:xfrm>
            <a:off x="601094" y="4139749"/>
            <a:ext cx="643482" cy="572699"/>
          </a:xfrm>
          <a:prstGeom prst="rect">
            <a:avLst/>
          </a:prstGeom>
          <a:noFill/>
          <a:ln>
            <a:noFill/>
          </a:ln>
        </p:spPr>
      </p:pic>
      <p:pic>
        <p:nvPicPr>
          <p:cNvPr descr="arduino.png" id="96" name="Shape 96"/>
          <p:cNvPicPr preferRelativeResize="0"/>
          <p:nvPr/>
        </p:nvPicPr>
        <p:blipFill>
          <a:blip r:embed="rId9">
            <a:alphaModFix/>
          </a:blip>
          <a:stretch>
            <a:fillRect/>
          </a:stretch>
        </p:blipFill>
        <p:spPr>
          <a:xfrm>
            <a:off x="2054825" y="4194200"/>
            <a:ext cx="679725" cy="463799"/>
          </a:xfrm>
          <a:prstGeom prst="rect">
            <a:avLst/>
          </a:prstGeom>
          <a:noFill/>
          <a:ln>
            <a:noFill/>
          </a:ln>
        </p:spPr>
      </p:pic>
      <p:pic>
        <p:nvPicPr>
          <p:cNvPr descr="galileo.png" id="97" name="Shape 97"/>
          <p:cNvPicPr preferRelativeResize="0"/>
          <p:nvPr/>
        </p:nvPicPr>
        <p:blipFill>
          <a:blip r:embed="rId10">
            <a:alphaModFix/>
          </a:blip>
          <a:stretch>
            <a:fillRect/>
          </a:stretch>
        </p:blipFill>
        <p:spPr>
          <a:xfrm>
            <a:off x="3544800" y="4216862"/>
            <a:ext cx="970349" cy="418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Soldering</a:t>
            </a:r>
          </a:p>
        </p:txBody>
      </p:sp>
      <p:sp>
        <p:nvSpPr>
          <p:cNvPr id="103" name="Shape 103"/>
          <p:cNvSpPr txBox="1"/>
          <p:nvPr>
            <p:ph idx="1" type="body"/>
          </p:nvPr>
        </p:nvSpPr>
        <p:spPr>
          <a:xfrm>
            <a:off x="311700" y="1152475"/>
            <a:ext cx="8520600" cy="3881400"/>
          </a:xfrm>
          <a:prstGeom prst="rect">
            <a:avLst/>
          </a:prstGeom>
        </p:spPr>
        <p:txBody>
          <a:bodyPr anchorCtr="0" anchor="t" bIns="91425" lIns="91425" rIns="91425" tIns="91425">
            <a:noAutofit/>
          </a:bodyPr>
          <a:lstStyle/>
          <a:p>
            <a:pPr indent="-228600" lvl="0" marL="457200" rtl="0">
              <a:spcBef>
                <a:spcPts val="0"/>
              </a:spcBef>
            </a:pPr>
            <a:r>
              <a:rPr lang="en"/>
              <a:t>Soldering Iron </a:t>
            </a:r>
          </a:p>
          <a:p>
            <a:pPr indent="-228600" lvl="0" marL="457200" rtl="0">
              <a:spcBef>
                <a:spcPts val="0"/>
              </a:spcBef>
            </a:pPr>
            <a:r>
              <a:rPr lang="en"/>
              <a:t>Flux</a:t>
            </a:r>
          </a:p>
          <a:p>
            <a:pPr indent="-228600" lvl="0" marL="457200" rtl="0">
              <a:spcBef>
                <a:spcPts val="0"/>
              </a:spcBef>
            </a:pPr>
            <a:r>
              <a:rPr lang="en"/>
              <a:t>Solder</a:t>
            </a:r>
          </a:p>
          <a:p>
            <a:pPr indent="-228600" lvl="0" marL="457200" rtl="0">
              <a:spcBef>
                <a:spcPts val="0"/>
              </a:spcBef>
            </a:pPr>
            <a:r>
              <a:rPr lang="en"/>
              <a:t>Sponge</a:t>
            </a:r>
          </a:p>
          <a:p>
            <a:pPr lvl="0" rtl="0">
              <a:spcBef>
                <a:spcPts val="0"/>
              </a:spcBef>
              <a:buNone/>
            </a:pPr>
            <a:r>
              <a:t/>
            </a:r>
            <a:endParaRPr/>
          </a:p>
          <a:p>
            <a:pPr indent="-228600" lvl="0" marL="457200" rtl="0">
              <a:spcBef>
                <a:spcPts val="0"/>
              </a:spcBef>
              <a:buAutoNum type="arabicPeriod"/>
            </a:pPr>
            <a:r>
              <a:rPr lang="en"/>
              <a:t>Apply a small amount of flux to the connection you intend to solder</a:t>
            </a:r>
          </a:p>
          <a:p>
            <a:pPr indent="-228600" lvl="0" marL="457200" rtl="0">
              <a:spcBef>
                <a:spcPts val="0"/>
              </a:spcBef>
              <a:buAutoNum type="arabicPeriod"/>
            </a:pPr>
            <a:r>
              <a:rPr lang="en"/>
              <a:t>Apply the heated iron to one side of the connection first</a:t>
            </a:r>
          </a:p>
          <a:p>
            <a:pPr indent="-228600" lvl="0" marL="457200" rtl="0">
              <a:spcBef>
                <a:spcPts val="0"/>
              </a:spcBef>
              <a:buAutoNum type="arabicPeriod"/>
            </a:pPr>
            <a:r>
              <a:rPr lang="en"/>
              <a:t>Apply solder to the opposite end of the connection second</a:t>
            </a:r>
          </a:p>
          <a:p>
            <a:pPr indent="-228600" lvl="0" marL="457200" rtl="0">
              <a:spcBef>
                <a:spcPts val="0"/>
              </a:spcBef>
              <a:buAutoNum type="arabicPeriod"/>
            </a:pPr>
            <a:r>
              <a:rPr lang="en"/>
              <a:t>Keep iron clean by removing excess solder/oxidation with damp sponge</a:t>
            </a:r>
          </a:p>
          <a:p>
            <a:pPr indent="-228600" lvl="0" marL="457200" rtl="0">
              <a:spcBef>
                <a:spcPts val="0"/>
              </a:spcBef>
              <a:buAutoNum type="arabicPeriod"/>
            </a:pPr>
            <a:r>
              <a:rPr lang="en"/>
              <a:t>Avoid breathing solder smoke/fumes</a:t>
            </a:r>
          </a:p>
        </p:txBody>
      </p:sp>
      <p:pic>
        <p:nvPicPr>
          <p:cNvPr descr="soldering.jpg" id="104" name="Shape 104"/>
          <p:cNvPicPr preferRelativeResize="0"/>
          <p:nvPr/>
        </p:nvPicPr>
        <p:blipFill>
          <a:blip r:embed="rId3">
            <a:alphaModFix/>
          </a:blip>
          <a:stretch>
            <a:fillRect/>
          </a:stretch>
        </p:blipFill>
        <p:spPr>
          <a:xfrm>
            <a:off x="6328200" y="445025"/>
            <a:ext cx="2504100" cy="1329449"/>
          </a:xfrm>
          <a:prstGeom prst="rect">
            <a:avLst/>
          </a:prstGeom>
          <a:noFill/>
          <a:ln>
            <a:noFill/>
          </a:ln>
        </p:spPr>
      </p:pic>
      <p:pic>
        <p:nvPicPr>
          <p:cNvPr descr="flux.jpg" id="105" name="Shape 105"/>
          <p:cNvPicPr preferRelativeResize="0"/>
          <p:nvPr/>
        </p:nvPicPr>
        <p:blipFill>
          <a:blip r:embed="rId4">
            <a:alphaModFix/>
          </a:blip>
          <a:stretch>
            <a:fillRect/>
          </a:stretch>
        </p:blipFill>
        <p:spPr>
          <a:xfrm>
            <a:off x="6915525" y="1858450"/>
            <a:ext cx="1329449" cy="1329449"/>
          </a:xfrm>
          <a:prstGeom prst="rect">
            <a:avLst/>
          </a:prstGeom>
          <a:noFill/>
          <a:ln>
            <a:noFill/>
          </a:ln>
        </p:spPr>
      </p:pic>
      <p:pic>
        <p:nvPicPr>
          <p:cNvPr descr="51-s4RCMEvL._SL1500_.jpg" id="106" name="Shape 106"/>
          <p:cNvPicPr preferRelativeResize="0"/>
          <p:nvPr/>
        </p:nvPicPr>
        <p:blipFill>
          <a:blip r:embed="rId5">
            <a:alphaModFix/>
          </a:blip>
          <a:stretch>
            <a:fillRect/>
          </a:stretch>
        </p:blipFill>
        <p:spPr>
          <a:xfrm>
            <a:off x="2604995" y="445024"/>
            <a:ext cx="3419415" cy="2236299"/>
          </a:xfrm>
          <a:prstGeom prst="rect">
            <a:avLst/>
          </a:prstGeom>
          <a:noFill/>
          <a:ln>
            <a:noFill/>
          </a:ln>
        </p:spPr>
      </p:pic>
      <p:sp>
        <p:nvSpPr>
          <p:cNvPr id="107" name="Shape 107"/>
          <p:cNvSpPr txBox="1"/>
          <p:nvPr/>
        </p:nvSpPr>
        <p:spPr>
          <a:xfrm>
            <a:off x="2644800" y="2259900"/>
            <a:ext cx="3141600" cy="623700"/>
          </a:xfrm>
          <a:prstGeom prst="rect">
            <a:avLst/>
          </a:prstGeom>
          <a:noFill/>
          <a:ln>
            <a:noFill/>
          </a:ln>
        </p:spPr>
        <p:txBody>
          <a:bodyPr anchorCtr="0" anchor="t" bIns="91425" lIns="91425" rIns="91425" tIns="91425">
            <a:noAutofit/>
          </a:bodyPr>
          <a:lstStyle/>
          <a:p>
            <a:pPr lvl="0">
              <a:spcBef>
                <a:spcPts val="0"/>
              </a:spcBef>
              <a:buNone/>
            </a:pPr>
            <a:r>
              <a:rPr lang="en" sz="800"/>
              <a:t>Get one of these. I found mine on Amazon and it’s been fantastic! Butane = you can solder outdoors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263875" y="779725"/>
            <a:ext cx="8520600" cy="572700"/>
          </a:xfrm>
          <a:prstGeom prst="rect">
            <a:avLst/>
          </a:prstGeom>
        </p:spPr>
        <p:txBody>
          <a:bodyPr anchorCtr="0" anchor="t" bIns="91425" lIns="91425" rIns="91425" tIns="91425">
            <a:noAutofit/>
          </a:bodyPr>
          <a:lstStyle/>
          <a:p>
            <a:pPr lvl="0">
              <a:spcBef>
                <a:spcPts val="0"/>
              </a:spcBef>
              <a:buNone/>
            </a:pPr>
            <a:r>
              <a:rPr lang="en"/>
              <a:t>Wiring</a:t>
            </a:r>
          </a:p>
        </p:txBody>
      </p:sp>
      <p:pic>
        <p:nvPicPr>
          <p:cNvPr descr="IMG_1569.JPG" id="113" name="Shape 113"/>
          <p:cNvPicPr preferRelativeResize="0"/>
          <p:nvPr/>
        </p:nvPicPr>
        <p:blipFill>
          <a:blip r:embed="rId3">
            <a:alphaModFix/>
          </a:blip>
          <a:stretch>
            <a:fillRect/>
          </a:stretch>
        </p:blipFill>
        <p:spPr>
          <a:xfrm>
            <a:off x="5820737" y="232325"/>
            <a:ext cx="3011571" cy="2258678"/>
          </a:xfrm>
          <a:prstGeom prst="rect">
            <a:avLst/>
          </a:prstGeom>
          <a:noFill/>
          <a:ln>
            <a:noFill/>
          </a:ln>
        </p:spPr>
      </p:pic>
      <p:pic>
        <p:nvPicPr>
          <p:cNvPr descr="IMG_1570.JPG" id="114" name="Shape 114"/>
          <p:cNvPicPr preferRelativeResize="0"/>
          <p:nvPr/>
        </p:nvPicPr>
        <p:blipFill>
          <a:blip r:embed="rId4">
            <a:alphaModFix/>
          </a:blip>
          <a:stretch>
            <a:fillRect/>
          </a:stretch>
        </p:blipFill>
        <p:spPr>
          <a:xfrm>
            <a:off x="5820750" y="2550124"/>
            <a:ext cx="3011551" cy="2258678"/>
          </a:xfrm>
          <a:prstGeom prst="rect">
            <a:avLst/>
          </a:prstGeom>
          <a:noFill/>
          <a:ln>
            <a:noFill/>
          </a:ln>
        </p:spPr>
      </p:pic>
      <p:sp>
        <p:nvSpPr>
          <p:cNvPr id="115" name="Shape 115"/>
          <p:cNvSpPr txBox="1"/>
          <p:nvPr/>
        </p:nvSpPr>
        <p:spPr>
          <a:xfrm>
            <a:off x="6901600" y="3650475"/>
            <a:ext cx="1578000" cy="572700"/>
          </a:xfrm>
          <a:prstGeom prst="rect">
            <a:avLst/>
          </a:prstGeom>
          <a:noFill/>
          <a:ln>
            <a:noFill/>
          </a:ln>
        </p:spPr>
        <p:txBody>
          <a:bodyPr anchorCtr="0" anchor="t" bIns="91425" lIns="91425" rIns="91425" tIns="91425">
            <a:noAutofit/>
          </a:bodyPr>
          <a:lstStyle/>
          <a:p>
            <a:pPr lvl="0">
              <a:spcBef>
                <a:spcPts val="0"/>
              </a:spcBef>
              <a:buNone/>
            </a:pPr>
            <a:r>
              <a:rPr lang="en">
                <a:solidFill>
                  <a:schemeClr val="lt1"/>
                </a:solidFill>
              </a:rPr>
              <a:t>Fits ^</a:t>
            </a:r>
          </a:p>
        </p:txBody>
      </p:sp>
      <p:pic>
        <p:nvPicPr>
          <p:cNvPr id="116" name="Shape 116"/>
          <p:cNvPicPr preferRelativeResize="0"/>
          <p:nvPr/>
        </p:nvPicPr>
        <p:blipFill>
          <a:blip r:embed="rId5">
            <a:alphaModFix/>
          </a:blip>
          <a:stretch>
            <a:fillRect/>
          </a:stretch>
        </p:blipFill>
        <p:spPr>
          <a:xfrm>
            <a:off x="54650" y="2080274"/>
            <a:ext cx="5123000" cy="2954575"/>
          </a:xfrm>
          <a:prstGeom prst="rect">
            <a:avLst/>
          </a:prstGeom>
          <a:noFill/>
          <a:ln>
            <a:noFill/>
          </a:ln>
        </p:spPr>
      </p:pic>
      <p:pic>
        <p:nvPicPr>
          <p:cNvPr descr="legend.png" id="117" name="Shape 117"/>
          <p:cNvPicPr preferRelativeResize="0"/>
          <p:nvPr/>
        </p:nvPicPr>
        <p:blipFill>
          <a:blip r:embed="rId6">
            <a:alphaModFix/>
          </a:blip>
          <a:stretch>
            <a:fillRect/>
          </a:stretch>
        </p:blipFill>
        <p:spPr>
          <a:xfrm>
            <a:off x="1770225" y="-4"/>
            <a:ext cx="1257799" cy="2043924"/>
          </a:xfrm>
          <a:prstGeom prst="rect">
            <a:avLst/>
          </a:prstGeom>
          <a:noFill/>
          <a:ln>
            <a:noFill/>
          </a:ln>
        </p:spPr>
      </p:pic>
      <p:sp>
        <p:nvSpPr>
          <p:cNvPr id="118" name="Shape 118"/>
          <p:cNvSpPr txBox="1"/>
          <p:nvPr/>
        </p:nvSpPr>
        <p:spPr>
          <a:xfrm>
            <a:off x="2834725" y="375675"/>
            <a:ext cx="2883000" cy="1704600"/>
          </a:xfrm>
          <a:prstGeom prst="rect">
            <a:avLst/>
          </a:prstGeom>
          <a:noFill/>
          <a:ln>
            <a:noFill/>
          </a:ln>
        </p:spPr>
        <p:txBody>
          <a:bodyPr anchorCtr="0" anchor="t" bIns="91425" lIns="91425" rIns="91425" tIns="91425">
            <a:noAutofit/>
          </a:bodyPr>
          <a:lstStyle/>
          <a:p>
            <a:pPr indent="-292100" lvl="0" marL="457200" rtl="0">
              <a:spcBef>
                <a:spcPts val="0"/>
              </a:spcBef>
              <a:buSzPct val="100000"/>
              <a:buChar char="●"/>
            </a:pPr>
            <a:r>
              <a:rPr lang="en" sz="1000"/>
              <a:t>GPS Logger Shield sits atop POWER, PWM and ANALOG IN (pins 0 - 5)</a:t>
            </a:r>
          </a:p>
          <a:p>
            <a:pPr indent="-292100" lvl="0" marL="457200" rtl="0">
              <a:spcBef>
                <a:spcPts val="0"/>
              </a:spcBef>
              <a:buSzPct val="100000"/>
              <a:buChar char="●"/>
            </a:pPr>
            <a:r>
              <a:rPr lang="en" sz="1000"/>
              <a:t>In Soft Serial mode: run wires from your TX1 and RX1 (18 &amp; 19) to the RX and TX pinholes on the logger shield (8 &amp; 7)</a:t>
            </a:r>
          </a:p>
          <a:p>
            <a:pPr indent="-292100" lvl="0" marL="457200">
              <a:spcBef>
                <a:spcPts val="0"/>
              </a:spcBef>
              <a:buSzPct val="100000"/>
              <a:buChar char="●"/>
            </a:pPr>
            <a:r>
              <a:rPr lang="en" sz="1000"/>
              <a:t>Address display to 0x1C (default) and accelerometer to 0x1D so you can run both on a single i2C (SCL &amp; SDA)</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IDE</a:t>
            </a:r>
          </a:p>
        </p:txBody>
      </p:sp>
      <p:sp>
        <p:nvSpPr>
          <p:cNvPr id="124" name="Shape 12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Checkmark: compile</a:t>
            </a:r>
          </a:p>
          <a:p>
            <a:pPr indent="-228600" lvl="0" marL="457200" rtl="0">
              <a:spcBef>
                <a:spcPts val="0"/>
              </a:spcBef>
            </a:pPr>
            <a:r>
              <a:rPr lang="en"/>
              <a:t>Arrow: upload to board</a:t>
            </a:r>
          </a:p>
          <a:p>
            <a:pPr indent="-228600" lvl="0" marL="457200" rtl="0">
              <a:spcBef>
                <a:spcPts val="0"/>
              </a:spcBef>
            </a:pPr>
            <a:r>
              <a:rPr lang="en"/>
              <a:t>Saved Sketch: .ino</a:t>
            </a:r>
          </a:p>
          <a:p>
            <a:pPr lvl="0" rtl="0">
              <a:spcBef>
                <a:spcPts val="0"/>
              </a:spcBef>
              <a:buNone/>
            </a:pPr>
            <a:r>
              <a:t/>
            </a:r>
            <a:endParaRPr/>
          </a:p>
          <a:p>
            <a:pPr lvl="0" rtl="0">
              <a:spcBef>
                <a:spcPts val="0"/>
              </a:spcBef>
              <a:buNone/>
            </a:pPr>
            <a:r>
              <a:rPr lang="en"/>
              <a:t>Select your board and port in Tools</a:t>
            </a:r>
          </a:p>
        </p:txBody>
      </p:sp>
      <p:pic>
        <p:nvPicPr>
          <p:cNvPr descr="IDE.PNG" id="125" name="Shape 125"/>
          <p:cNvPicPr preferRelativeResize="0"/>
          <p:nvPr/>
        </p:nvPicPr>
        <p:blipFill>
          <a:blip r:embed="rId3">
            <a:alphaModFix/>
          </a:blip>
          <a:stretch>
            <a:fillRect/>
          </a:stretch>
        </p:blipFill>
        <p:spPr>
          <a:xfrm>
            <a:off x="4206801" y="665999"/>
            <a:ext cx="4823550" cy="3811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GPS</a:t>
            </a:r>
          </a:p>
        </p:txBody>
      </p:sp>
      <p:sp>
        <p:nvSpPr>
          <p:cNvPr id="131" name="Shape 13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24 </a:t>
            </a:r>
            <a:r>
              <a:rPr lang="en"/>
              <a:t>Satellites (American)</a:t>
            </a:r>
          </a:p>
          <a:p>
            <a:pPr indent="-228600" lvl="0" marL="457200" rtl="0">
              <a:spcBef>
                <a:spcPts val="0"/>
              </a:spcBef>
            </a:pPr>
            <a:r>
              <a:rPr lang="en"/>
              <a:t>Orbit: 12 hours</a:t>
            </a:r>
          </a:p>
          <a:p>
            <a:pPr indent="-228600" lvl="0" marL="457200" rtl="0">
              <a:spcBef>
                <a:spcPts val="0"/>
              </a:spcBef>
            </a:pPr>
            <a:r>
              <a:rPr lang="en"/>
              <a:t>At least</a:t>
            </a:r>
            <a:r>
              <a:rPr lang="en"/>
              <a:t> 4 available</a:t>
            </a:r>
          </a:p>
          <a:p>
            <a:pPr indent="-228600" lvl="0" marL="457200" rtl="0">
              <a:spcBef>
                <a:spcPts val="0"/>
              </a:spcBef>
            </a:pPr>
            <a:r>
              <a:rPr lang="en"/>
              <a:t>NAVSTAR </a:t>
            </a:r>
          </a:p>
        </p:txBody>
      </p:sp>
      <p:pic>
        <p:nvPicPr>
          <p:cNvPr descr="navstar2.JPG" id="132" name="Shape 132"/>
          <p:cNvPicPr preferRelativeResize="0"/>
          <p:nvPr/>
        </p:nvPicPr>
        <p:blipFill>
          <a:blip r:embed="rId3">
            <a:alphaModFix/>
          </a:blip>
          <a:stretch>
            <a:fillRect/>
          </a:stretch>
        </p:blipFill>
        <p:spPr>
          <a:xfrm>
            <a:off x="3473699" y="724050"/>
            <a:ext cx="5607700" cy="3695399"/>
          </a:xfrm>
          <a:prstGeom prst="rect">
            <a:avLst/>
          </a:prstGeom>
          <a:noFill/>
          <a:ln>
            <a:noFill/>
          </a:ln>
        </p:spPr>
      </p:pic>
      <p:pic>
        <p:nvPicPr>
          <p:cNvPr descr="navstar.jpg" id="133" name="Shape 133"/>
          <p:cNvPicPr preferRelativeResize="0"/>
          <p:nvPr/>
        </p:nvPicPr>
        <p:blipFill>
          <a:blip r:embed="rId4">
            <a:alphaModFix/>
          </a:blip>
          <a:stretch>
            <a:fillRect/>
          </a:stretch>
        </p:blipFill>
        <p:spPr>
          <a:xfrm>
            <a:off x="231325" y="2555850"/>
            <a:ext cx="3042174" cy="2258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